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59" r:id="rId3"/>
    <p:sldId id="294" r:id="rId4"/>
    <p:sldId id="289" r:id="rId5"/>
    <p:sldId id="290" r:id="rId6"/>
    <p:sldId id="303" r:id="rId7"/>
    <p:sldId id="292" r:id="rId8"/>
    <p:sldId id="306" r:id="rId9"/>
    <p:sldId id="305" r:id="rId10"/>
    <p:sldId id="260" r:id="rId11"/>
    <p:sldId id="307" r:id="rId12"/>
    <p:sldId id="274" r:id="rId13"/>
    <p:sldId id="283" r:id="rId14"/>
    <p:sldId id="262" r:id="rId15"/>
    <p:sldId id="308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91" autoAdjust="0"/>
  </p:normalViewPr>
  <p:slideViewPr>
    <p:cSldViewPr>
      <p:cViewPr>
        <p:scale>
          <a:sx n="66" d="100"/>
          <a:sy n="66" d="100"/>
        </p:scale>
        <p:origin x="-2094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интересный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2013-2014</c:v>
                </c:pt>
                <c:pt idx="1">
                  <c:v>2015-2016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64</c:v>
                </c:pt>
                <c:pt idx="1">
                  <c:v>75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непонятный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2013-2014</c:v>
                </c:pt>
                <c:pt idx="1">
                  <c:v>2015-2016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16</c:v>
                </c:pt>
                <c:pt idx="1">
                  <c:v>10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трудный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2013-2014</c:v>
                </c:pt>
                <c:pt idx="1">
                  <c:v>2015-2016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20</c:v>
                </c:pt>
                <c:pt idx="1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432320"/>
        <c:axId val="35433856"/>
      </c:barChart>
      <c:catAx>
        <c:axId val="35432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433856"/>
        <c:crosses val="autoZero"/>
        <c:auto val="1"/>
        <c:lblAlgn val="ctr"/>
        <c:lblOffset val="100"/>
        <c:noMultiLvlLbl val="0"/>
      </c:catAx>
      <c:valAx>
        <c:axId val="35433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4323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нужные проекты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2013-2014</c:v>
                </c:pt>
                <c:pt idx="1">
                  <c:v>2015-2016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60</c:v>
                </c:pt>
                <c:pt idx="1">
                  <c:v>80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знают своего ребёнка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2013-2014</c:v>
                </c:pt>
                <c:pt idx="1">
                  <c:v>2015-2016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40</c:v>
                </c:pt>
                <c:pt idx="1">
                  <c:v>20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2013-2014</c:v>
                </c:pt>
                <c:pt idx="1">
                  <c:v>2015-2016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488512"/>
        <c:axId val="35490048"/>
      </c:barChart>
      <c:catAx>
        <c:axId val="35488512"/>
        <c:scaling>
          <c:orientation val="minMax"/>
        </c:scaling>
        <c:delete val="0"/>
        <c:axPos val="b"/>
        <c:majorTickMark val="out"/>
        <c:minorTickMark val="none"/>
        <c:tickLblPos val="nextTo"/>
        <c:crossAx val="35490048"/>
        <c:crosses val="autoZero"/>
        <c:auto val="1"/>
        <c:lblAlgn val="ctr"/>
        <c:lblOffset val="100"/>
        <c:noMultiLvlLbl val="0"/>
      </c:catAx>
      <c:valAx>
        <c:axId val="35490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488512"/>
        <c:crosses val="autoZero"/>
        <c:crossBetween val="between"/>
      </c:valAx>
    </c:plotArea>
    <c:legend>
      <c:legendPos val="r"/>
      <c:legendEntry>
        <c:idx val="2"/>
        <c:delete val="1"/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2013-2014</c:v>
                </c:pt>
                <c:pt idx="1">
                  <c:v>2015-2016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знаний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2013-2014</c:v>
                </c:pt>
                <c:pt idx="1">
                  <c:v>2015-2016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54</c:v>
                </c:pt>
                <c:pt idx="1">
                  <c:v>57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2013-2014</c:v>
                </c:pt>
                <c:pt idx="1">
                  <c:v>2015-2016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929536"/>
        <c:axId val="60931072"/>
      </c:barChart>
      <c:catAx>
        <c:axId val="60929536"/>
        <c:scaling>
          <c:orientation val="minMax"/>
        </c:scaling>
        <c:delete val="0"/>
        <c:axPos val="b"/>
        <c:majorTickMark val="out"/>
        <c:minorTickMark val="none"/>
        <c:tickLblPos val="nextTo"/>
        <c:crossAx val="60931072"/>
        <c:crosses val="autoZero"/>
        <c:auto val="1"/>
        <c:lblAlgn val="ctr"/>
        <c:lblOffset val="100"/>
        <c:noMultiLvlLbl val="0"/>
      </c:catAx>
      <c:valAx>
        <c:axId val="60931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0929536"/>
        <c:crosses val="autoZero"/>
        <c:crossBetween val="between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65465465465465733"/>
          <c:y val="1.48521434820648E-3"/>
          <c:w val="0.345345345345346"/>
          <c:h val="0.3214740157480324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участники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</c:v>
                </c:pt>
                <c:pt idx="1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призеры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522112"/>
        <c:axId val="62523648"/>
      </c:barChart>
      <c:catAx>
        <c:axId val="62522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2523648"/>
        <c:crosses val="autoZero"/>
        <c:auto val="1"/>
        <c:lblAlgn val="ctr"/>
        <c:lblOffset val="100"/>
        <c:noMultiLvlLbl val="0"/>
      </c:catAx>
      <c:valAx>
        <c:axId val="62523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2522112"/>
        <c:crosses val="autoZero"/>
        <c:crossBetween val="between"/>
      </c:valAx>
    </c:plotArea>
    <c:legend>
      <c:legendPos val="r"/>
      <c:legendEntry>
        <c:idx val="2"/>
        <c:delete val="1"/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место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место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582784"/>
        <c:axId val="62584320"/>
      </c:barChart>
      <c:catAx>
        <c:axId val="62582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2584320"/>
        <c:crosses val="autoZero"/>
        <c:auto val="1"/>
        <c:lblAlgn val="ctr"/>
        <c:lblOffset val="100"/>
        <c:noMultiLvlLbl val="0"/>
      </c:catAx>
      <c:valAx>
        <c:axId val="62584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2582784"/>
        <c:crosses val="autoZero"/>
        <c:crossBetween val="between"/>
      </c:valAx>
    </c:plotArea>
    <c:legend>
      <c:legendPos val="r"/>
      <c:legendEntry>
        <c:idx val="2"/>
        <c:delete val="1"/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B022A5E-1839-4C52-A76F-6B31C0593613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7B6A5FD-B269-4B09-8A80-2F865B8AC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743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5E714D-23F8-49AA-B7D3-F590E5CE69E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D0D09-AA1C-4224-B9AE-39764B5A6CDF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8167A-BE85-4B51-A607-94132817B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AAC5D-DA87-4C96-A09F-E6EA0332DDD6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3DB48-4976-4327-A775-0CD2A3367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8DF20-54B6-4158-A387-E931DEC0D35B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12497-1ABB-461A-9730-D30961BC7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7C31E-C209-4FA2-8B1D-91946C12CC07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E7D4E-59C8-4A26-A686-B2E0D110EF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B7115-E13D-4F97-A862-026A9301D2DE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BE2DA-7F10-4BC7-B4A2-5334EB5AEC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4FBAD-FB13-4307-894A-E2980A59CBDD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7AC02-4BFA-484A-AABD-EEAAF3C79A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9D6FE-B816-4BD5-A612-4CA443C1F1EA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9CCAB-300D-46FE-92C6-38E7D1A6A2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F23AA-2116-4044-9A04-47364A80EAB1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4B96E-B291-4F85-8434-975F0FC996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BCE0E-15CA-45FE-B4F2-BAEC19CED284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675C7-0B2A-4296-A88B-BC182B805C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8F4F3-1BB4-4B1B-9D2C-BB526AA08B08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A7B6D-054A-48F9-B42A-0F78B55768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D042F-8258-49FF-81C7-990D10FF0703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DC9EE-CA61-4622-9E6C-812460AAB1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266E81-91E8-4362-BF6A-2B80C68F6B10}" type="datetimeFigureOut">
              <a:rPr lang="ru-RU"/>
              <a:pPr>
                <a:defRPr/>
              </a:pPr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F9A1A7-8F8B-4F9D-BC77-161B2240FA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60649"/>
            <a:ext cx="7653536" cy="115212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Технология метода проектов как прием формирования коммуникативных навыков». 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628800"/>
            <a:ext cx="69127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Методы исследования:</a:t>
            </a:r>
          </a:p>
          <a:p>
            <a:pPr marL="457200" indent="-457200" algn="ctr">
              <a:buAutoNum type="arabicPeriod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Изучение научной педагогической и методической литературы.</a:t>
            </a:r>
          </a:p>
          <a:p>
            <a:pPr marL="457200" indent="-457200" algn="ctr">
              <a:buAutoNum type="arabicPeriod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Педагогическое наблюдение процесса обучения.</a:t>
            </a:r>
          </a:p>
          <a:p>
            <a:pPr marL="457200" indent="-457200" algn="ctr">
              <a:buAutoNum type="arabicPeriod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результатов деятельности.</a:t>
            </a:r>
          </a:p>
        </p:txBody>
      </p:sp>
      <p:pic>
        <p:nvPicPr>
          <p:cNvPr id="2" name="Picture 2" descr="C:\Documents and Settings\User\Рабочий стол\ФОТО\Изображение 2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000504"/>
            <a:ext cx="3643338" cy="2675948"/>
          </a:xfrm>
          <a:prstGeom prst="rect">
            <a:avLst/>
          </a:prstGeom>
          <a:noFill/>
        </p:spPr>
      </p:pic>
      <p:pic>
        <p:nvPicPr>
          <p:cNvPr id="5" name="Picture 2" descr="F:\учитель года\IMG_20160412_1041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80" y="3974827"/>
            <a:ext cx="3602168" cy="270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Диапазон личного вклада педагога в развитие образования</a:t>
            </a:r>
            <a:endParaRPr lang="ru-RU" sz="2400" dirty="0" smtClean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 проектов при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работе со словарными словами.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Окружающий мир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информационный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«Земля – наш общий дом».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Изобразительное искусство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проект «Подводное царство».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уроке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технологии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выполнили творческий проект «Деревня». </a:t>
            </a:r>
          </a:p>
          <a:p>
            <a:pPr>
              <a:buNone/>
            </a:pPr>
            <a:endParaRPr lang="ru-RU" sz="1600" dirty="0"/>
          </a:p>
        </p:txBody>
      </p:sp>
      <p:pic>
        <p:nvPicPr>
          <p:cNvPr id="5122" name="Picture 2" descr="C:\Documents and Settings\User\Рабочий стол\ФОТО\Изображение 2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357298"/>
            <a:ext cx="3429024" cy="2478228"/>
          </a:xfrm>
          <a:prstGeom prst="rect">
            <a:avLst/>
          </a:prstGeom>
          <a:noFill/>
        </p:spPr>
      </p:pic>
      <p:pic>
        <p:nvPicPr>
          <p:cNvPr id="5126" name="Picture 6" descr="C:\Documents and Settings\User\Рабочий стол\ФОТО\SAM_32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4071942"/>
            <a:ext cx="1714512" cy="2564153"/>
          </a:xfrm>
          <a:prstGeom prst="rect">
            <a:avLst/>
          </a:prstGeom>
          <a:noFill/>
        </p:spPr>
      </p:pic>
      <p:pic>
        <p:nvPicPr>
          <p:cNvPr id="10" name="Picture 9" descr="C:\Documents and Settings\User\Рабочий стол\ФОТО\панн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071942"/>
            <a:ext cx="2880866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Диапазон личного вклада педагога в развитие образования</a:t>
            </a:r>
            <a:endParaRPr lang="ru-RU" sz="2400" dirty="0" smtClean="0"/>
          </a:p>
        </p:txBody>
      </p:sp>
      <p:sp>
        <p:nvSpPr>
          <p:cNvPr id="25603" name="Содержимое 3"/>
          <p:cNvSpPr>
            <a:spLocks noGrp="1"/>
          </p:cNvSpPr>
          <p:nvPr>
            <p:ph sz="half" idx="2"/>
          </p:nvPr>
        </p:nvSpPr>
        <p:spPr>
          <a:xfrm>
            <a:off x="4214813" y="1600200"/>
            <a:ext cx="4643437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dirty="0" smtClean="0"/>
              <a:t> 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257676" cy="4349080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Внеурочная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проект: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«История возникновения народной куклы». 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исследовательская работа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«Тайны мыльных пузырей».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проекты социального направления: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Покормите птиц зимой»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Рождественские чудеса»</a:t>
            </a:r>
          </a:p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«Школьный портфель».</a:t>
            </a:r>
          </a:p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 дружбе сила».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User\Рабочий стол\ФОТО\SAM_42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142984"/>
            <a:ext cx="3448040" cy="2586030"/>
          </a:xfrm>
          <a:prstGeom prst="rect">
            <a:avLst/>
          </a:prstGeom>
          <a:noFill/>
        </p:spPr>
      </p:pic>
      <p:pic>
        <p:nvPicPr>
          <p:cNvPr id="2050" name="Picture 2" descr="I:\DCIM\101MSDCF\DSC06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786190"/>
            <a:ext cx="3467056" cy="2857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Результативность профессиональной педагогической деятельности и достигнутые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эффекты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1571612"/>
            <a:ext cx="4824536" cy="561244"/>
          </a:xfrm>
        </p:spPr>
        <p:txBody>
          <a:bodyPr rtlCol="0">
            <a:normAutofit fontScale="2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200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200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7200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7200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7200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7200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sz="8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sz="8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sz="8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sz="8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sz="8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sz="8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sz="8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sz="8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8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анкетирования родителей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8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8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72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27652" name="Текст 4"/>
          <p:cNvSpPr>
            <a:spLocks noGrp="1"/>
          </p:cNvSpPr>
          <p:nvPr>
            <p:ph type="body" sz="quarter" idx="3"/>
          </p:nvPr>
        </p:nvSpPr>
        <p:spPr>
          <a:xfrm>
            <a:off x="1187625" y="3356992"/>
            <a:ext cx="4968551" cy="1008112"/>
          </a:xfrm>
        </p:spPr>
        <p:txBody>
          <a:bodyPr/>
          <a:lstStyle/>
          <a:p>
            <a:pPr algn="ctr" eaLnBrk="1" hangingPunct="1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анкетирования учащихся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394248323"/>
              </p:ext>
            </p:extLst>
          </p:nvPr>
        </p:nvGraphicFramePr>
        <p:xfrm>
          <a:off x="1547664" y="4581128"/>
          <a:ext cx="3595840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456127649"/>
              </p:ext>
            </p:extLst>
          </p:nvPr>
        </p:nvGraphicFramePr>
        <p:xfrm>
          <a:off x="1643043" y="1928803"/>
          <a:ext cx="3571900" cy="2000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274638"/>
            <a:ext cx="8043862" cy="12969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Результативность профессиональной педагогической деятельности и достигнутые эффекты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Содержимое 3"/>
          <p:cNvSpPr>
            <a:spLocks noGrp="1"/>
          </p:cNvSpPr>
          <p:nvPr>
            <p:ph sz="half" idx="2"/>
          </p:nvPr>
        </p:nvSpPr>
        <p:spPr>
          <a:xfrm>
            <a:off x="8640763" y="1600200"/>
            <a:ext cx="46037" cy="45259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1600" y="3068960"/>
            <a:ext cx="3816424" cy="3057203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Наличие победителей                               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призеров олимпиад</a:t>
            </a:r>
          </a:p>
          <a:p>
            <a:pPr marL="0" indent="0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Наличие победителей конкурсов, 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физкультурно-спортивных 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соревнований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/>
              <a:t> </a:t>
            </a:r>
            <a:endParaRPr lang="ru-RU" sz="2000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340769"/>
            <a:ext cx="259228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Итоги успеваемости           </a:t>
            </a:r>
          </a:p>
          <a:p>
            <a:pPr marL="0" indent="0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690143188"/>
              </p:ext>
            </p:extLst>
          </p:nvPr>
        </p:nvGraphicFramePr>
        <p:xfrm>
          <a:off x="4139952" y="1340768"/>
          <a:ext cx="3503882" cy="1659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517791881"/>
              </p:ext>
            </p:extLst>
          </p:nvPr>
        </p:nvGraphicFramePr>
        <p:xfrm>
          <a:off x="4143372" y="3214686"/>
          <a:ext cx="3888432" cy="1216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606302538"/>
              </p:ext>
            </p:extLst>
          </p:nvPr>
        </p:nvGraphicFramePr>
        <p:xfrm>
          <a:off x="4429124" y="4653136"/>
          <a:ext cx="3445000" cy="183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/>
              <a:t> </a:t>
            </a:r>
            <a:endParaRPr lang="ru-RU" dirty="0"/>
          </a:p>
        </p:txBody>
      </p:sp>
      <p:sp>
        <p:nvSpPr>
          <p:cNvPr id="30722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ru-RU" dirty="0" smtClean="0"/>
          </a:p>
          <a:p>
            <a:pPr eaLnBrk="1" hangingPunct="1">
              <a:buFont typeface="Arial" charset="0"/>
              <a:buNone/>
            </a:pPr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476672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Транслируемость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практических достижений </a:t>
            </a:r>
            <a:endParaRPr lang="ru-RU" sz="2400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158" y="928670"/>
            <a:ext cx="3117486" cy="1752600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71612"/>
            <a:ext cx="300039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428868"/>
            <a:ext cx="307183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G:\уроки для аттестации\сертификат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78814"/>
            <a:ext cx="1480632" cy="209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10" descr="C:\Documents and Settings\User\Рабочий стол\Сканер\img018.jpg"/>
          <p:cNvPicPr>
            <a:picLocks noGrp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8426" y="4733036"/>
            <a:ext cx="136510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G:\свидетельства\Свидетельство Разработка открытого классного часа - Мы будущие Олимпийцы%21-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51053" y="5327024"/>
            <a:ext cx="1933315" cy="138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Documents and Settings\User\Рабочий стол\Сканер\img02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200000">
            <a:off x="7614974" y="4424459"/>
            <a:ext cx="1382405" cy="199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G:\уроки для аттестации\1 место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1840" y="4857761"/>
            <a:ext cx="1493648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3500430" y="1071546"/>
            <a:ext cx="492922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● выступления и мастер-классы: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школьном и районном методическом объединении;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педагогических советах</a:t>
            </a:r>
          </a:p>
          <a:p>
            <a:pPr marL="114300" indent="0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●  Размещаю учебно-методические ресурсы на сетевых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Интернет-проектах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● Опыт работы может быть использован   учителями   любого общеобразовательного учреждения на всех уроках по любому предмету и во внеурочной деятельности.</a:t>
            </a:r>
          </a:p>
        </p:txBody>
      </p:sp>
      <p:pic>
        <p:nvPicPr>
          <p:cNvPr id="1026" name="Picture 2" descr="D:\Школа\свидетельства\diplom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418" y="4884569"/>
            <a:ext cx="1409593" cy="197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41" y="3378307"/>
            <a:ext cx="2978679" cy="1675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:\Documents and Settings\User\Рабочий стол\Как-выбрать-книгу-для-ребенка-рекомендации-для-родителей.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4350" y="1729581"/>
            <a:ext cx="5575300" cy="426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7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Условия формирования личного вклада в развитие образования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000496" y="1285860"/>
            <a:ext cx="4686304" cy="484030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412776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ru-RU" altLang="ru-RU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Научно– </a:t>
            </a:r>
            <a:r>
              <a:rPr lang="ru-RU" altLang="ru-RU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исследовательские условия</a:t>
            </a:r>
            <a:r>
              <a:rPr lang="ru-RU" alt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изучение работ философов, психологов и педагогов </a:t>
            </a: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С.Т.Шацкий</a:t>
            </a: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И.А..Зимняя, В.В.Рубцов)</a:t>
            </a:r>
            <a:endParaRPr lang="ru-RU" alt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ru-RU" altLang="ru-RU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Методические условия</a:t>
            </a:r>
            <a: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изучение теоретических вопросов; р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азработка системы уроков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внеурочной деятельности с использованием проектной деятельности.</a:t>
            </a:r>
            <a:endParaRPr lang="ru-RU" alt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MCAN00790_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5346700"/>
            <a:ext cx="165576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 личного вклада в развитие образования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971600" y="1600200"/>
            <a:ext cx="7416824" cy="4525963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ктуальность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моей темы определяется социальным заказом на творческую, самостоятельную личность; потребностью современной школы в разработке педагогической технологии развития умений проектной  деятельности у младших школьников. </a:t>
            </a:r>
          </a:p>
          <a:p>
            <a:pPr marL="0" indent="0" eaLnBrk="1" hangingPunct="1">
              <a:buNone/>
            </a:pPr>
            <a:endParaRPr lang="ru-RU" sz="2400" dirty="0" smtClean="0"/>
          </a:p>
        </p:txBody>
      </p:sp>
      <p:pic>
        <p:nvPicPr>
          <p:cNvPr id="13320" name="Picture 8" descr="http://futuren.ru/images/phocagallery/uchitsya-na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7744" y="3573016"/>
            <a:ext cx="4693060" cy="2848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Теоретическое обоснование личного вклада в развитие образования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Плюсы: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творческого мышления, умения добывать информацию, самостоятельно отбирать и накапливать материал, т.е. приобретаются навыки самообразования и самоконтроля.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Минусы: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Младший школьник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умеют работать с литературой, выделять главное и делать обобщения. </a:t>
            </a:r>
          </a:p>
          <a:p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805201" y="1484784"/>
            <a:ext cx="3744416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/>
              <a:t>П</a:t>
            </a:r>
            <a:r>
              <a:rPr lang="ru-RU" sz="4000" dirty="0" smtClean="0"/>
              <a:t>ринципы</a:t>
            </a:r>
            <a:endParaRPr lang="ru-RU" sz="4000" dirty="0"/>
          </a:p>
        </p:txBody>
      </p:sp>
      <p:sp>
        <p:nvSpPr>
          <p:cNvPr id="5" name="Овал 4"/>
          <p:cNvSpPr/>
          <p:nvPr/>
        </p:nvSpPr>
        <p:spPr>
          <a:xfrm>
            <a:off x="971600" y="3214686"/>
            <a:ext cx="3705809" cy="7903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интегральность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143504" y="3140968"/>
            <a:ext cx="371477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непрерывность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796136" y="2852936"/>
            <a:ext cx="50405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3203848" y="2852936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и задачи педагогической деятельности</a:t>
            </a:r>
            <a:endParaRPr lang="ru-RU" sz="2400" dirty="0" smtClean="0">
              <a:latin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2786083"/>
          </a:xfrm>
        </p:spPr>
        <p:txBody>
          <a:bodyPr/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самостоятельности, творческой активности и познавательных способностей младших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школьников.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Char char="-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внедрить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проектную деятельность в классно-урочную и внеурочную деятельность без ущерба для освоения программы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500438"/>
            <a:ext cx="3985397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Ведущая педагогическая идея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827584" y="1285860"/>
            <a:ext cx="7859216" cy="4840303"/>
          </a:xfrm>
        </p:spPr>
        <p:txBody>
          <a:bodyPr/>
          <a:lstStyle/>
          <a:p>
            <a:pPr eaLnBrk="1" hangingPunct="1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«Спорьте, заблуждайтесь, ошибайтесь, но ради бога, размышляйте, и хотя  криво, но сами».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Г.Э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Лессинг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User\Рабочий стол\ФОТО\SAM_42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857496"/>
            <a:ext cx="5662618" cy="3745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аспект личного вклада педагога в развитие образования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4643438" y="1785926"/>
            <a:ext cx="4038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28992" y="3143248"/>
            <a:ext cx="237626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проект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75656" y="1857364"/>
            <a:ext cx="2232248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проблема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86446" y="1857364"/>
            <a:ext cx="2880320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планирование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28662" y="4286256"/>
            <a:ext cx="2000264" cy="942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поиск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14678" y="5357826"/>
            <a:ext cx="288032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презентация</a:t>
            </a:r>
            <a:endParaRPr lang="ru-RU" sz="32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72198" y="4357694"/>
            <a:ext cx="244827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продукт</a:t>
            </a:r>
            <a:endParaRPr lang="ru-RU" sz="3200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rot="16200000" flipV="1">
            <a:off x="3178959" y="2750339"/>
            <a:ext cx="42862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 flipH="1" flipV="1">
            <a:off x="5500694" y="2714620"/>
            <a:ext cx="50006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0800000" flipV="1">
            <a:off x="2928926" y="4071942"/>
            <a:ext cx="57150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5643570" y="4143380"/>
            <a:ext cx="42862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3987339" y="4656603"/>
            <a:ext cx="1214446" cy="451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аспект личного вклада педагога в развитие образования</a:t>
            </a:r>
            <a:endParaRPr lang="ru-RU" sz="2400" dirty="0" smtClean="0"/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проектов: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исследовательские                  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информационные       </a:t>
            </a:r>
          </a:p>
          <a:p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ролево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-игровые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творческие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этапы:                     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Поисковый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Аналитический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Практический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Презентационный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Контрольный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Documents and Settings\User\Рабочий стол\ФОТО\ЁЛ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462" y="1214422"/>
            <a:ext cx="1893851" cy="2857520"/>
          </a:xfrm>
          <a:prstGeom prst="rect">
            <a:avLst/>
          </a:prstGeom>
          <a:noFill/>
        </p:spPr>
      </p:pic>
      <p:pic>
        <p:nvPicPr>
          <p:cNvPr id="1026" name="Picture 2" descr="I:\DCIM\101MSDCF\DSC06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4143380"/>
            <a:ext cx="2824114" cy="2557402"/>
          </a:xfrm>
          <a:prstGeom prst="rect">
            <a:avLst/>
          </a:prstGeom>
          <a:noFill/>
        </p:spPr>
      </p:pic>
      <p:pic>
        <p:nvPicPr>
          <p:cNvPr id="2050" name="Picture 2" descr="F:\учитель года\IMG_20160929_0803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922" y="1214422"/>
            <a:ext cx="2137728" cy="285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аспект личного вклада педагога в развитие образования</a:t>
            </a:r>
            <a:endParaRPr lang="ru-RU" sz="2400" dirty="0" smtClean="0">
              <a:latin typeface="Times New Roman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2337440"/>
              </p:ext>
            </p:extLst>
          </p:nvPr>
        </p:nvGraphicFramePr>
        <p:xfrm>
          <a:off x="971600" y="1814963"/>
          <a:ext cx="7488833" cy="477845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44025"/>
                <a:gridCol w="3744808"/>
              </a:tblGrid>
              <a:tr h="6241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Ученик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241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Определяет цель деятельности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Помогает определить цель деятельности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241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Открывает новые знания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Рекомендует источники получения информации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241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Экспериментирует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Раскрывает возможные формы работы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744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Выбирает пути решения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Содействует прогнозированию результатов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241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Активен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Создаёт условия для активности школьника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493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Несёт ответственность за свою деятельность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Помогает оценить полученный результат, выявить недостатки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55577" y="1218764"/>
            <a:ext cx="77048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28675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Структура деятельности учителя и ученика при использовании метода проектов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485</Words>
  <Application>Microsoft Office PowerPoint</Application>
  <PresentationFormat>Экран (4:3)</PresentationFormat>
  <Paragraphs>126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Тема « Технология метода проектов как прием формирования коммуникативных навыков».  </vt:lpstr>
      <vt:lpstr>Условия формирования личного вклада в развитие образования  </vt:lpstr>
      <vt:lpstr>Актуальность личного вклада в развитие образования</vt:lpstr>
      <vt:lpstr>Теоретическое обоснование личного вклада в развитие образования</vt:lpstr>
      <vt:lpstr>Цель и задачи педагогической деятельности</vt:lpstr>
      <vt:lpstr>Ведущая педагогическая идея</vt:lpstr>
      <vt:lpstr>Деятельностный аспект личного вклада педагога в развитие образования</vt:lpstr>
      <vt:lpstr>Деятельностный аспект личного вклада педагога в развитие образования</vt:lpstr>
      <vt:lpstr>Деятельностный аспект личного вклада педагога в развитие образования</vt:lpstr>
      <vt:lpstr>Диапазон личного вклада педагога в развитие образования</vt:lpstr>
      <vt:lpstr>Диапазон личного вклада педагога в развитие образования</vt:lpstr>
      <vt:lpstr>Результативность профессиональной педагогической деятельности и достигнутые эффекты </vt:lpstr>
      <vt:lpstr>Результативность профессиональной педагогической деятельности и достигнутые эффекты</vt:lpstr>
      <vt:lpstr>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Дмитрий</cp:lastModifiedBy>
  <cp:revision>89</cp:revision>
  <dcterms:created xsi:type="dcterms:W3CDTF">2012-08-02T12:17:38Z</dcterms:created>
  <dcterms:modified xsi:type="dcterms:W3CDTF">2019-12-05T17:59:52Z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237482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