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D87"/>
    <a:srgbClr val="05627F"/>
    <a:srgbClr val="D2369E"/>
    <a:srgbClr val="1A8E41"/>
    <a:srgbClr val="6666FF"/>
    <a:srgbClr val="FFCC00"/>
    <a:srgbClr val="9E9826"/>
    <a:srgbClr val="9900FF"/>
    <a:srgbClr val="6F5080"/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п.png"/>
          <p:cNvPicPr>
            <a:picLocks noChangeAspect="1"/>
          </p:cNvPicPr>
          <p:nvPr userDrawn="1"/>
        </p:nvPicPr>
        <p:blipFill>
          <a:blip r:embed="rId2" cstate="print">
            <a:lum bright="4000" contrast="22000"/>
          </a:blip>
          <a:stretch>
            <a:fillRect/>
          </a:stretch>
        </p:blipFill>
        <p:spPr>
          <a:xfrm>
            <a:off x="1331640" y="764704"/>
            <a:ext cx="6802574" cy="5077549"/>
          </a:xfrm>
          <a:prstGeom prst="rect">
            <a:avLst/>
          </a:prstGeom>
          <a:solidFill>
            <a:srgbClr val="FFFFFF">
              <a:shade val="85000"/>
              <a:alpha val="54000"/>
            </a:srgbClr>
          </a:solidFill>
          <a:ln w="38100" cap="sq">
            <a:solidFill>
              <a:srgbClr val="CC99FF">
                <a:alpha val="78000"/>
              </a:srgbClr>
            </a:solidFill>
            <a:miter lim="800000"/>
          </a:ln>
          <a:effectLst>
            <a:outerShdw blurRad="650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27593">
            <a:off x="1179553" y="789201"/>
            <a:ext cx="6728423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38296">
            <a:off x="1417780" y="2369812"/>
            <a:ext cx="6740488" cy="33666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039924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5517232"/>
            <a:ext cx="1359202" cy="1196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043608" y="1628800"/>
            <a:ext cx="7776864" cy="46805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99FF"/>
                </a:solidFill>
              </a:ln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51992" y="413048"/>
            <a:ext cx="7776864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99FF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76864" cy="108012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7776864" cy="4536504"/>
          </a:xfrm>
          <a:noFill/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 descr="1039924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5517232"/>
            <a:ext cx="1359202" cy="1196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rnament2010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-610588" y="3787052"/>
            <a:ext cx="2952328" cy="796064"/>
          </a:xfrm>
          <a:prstGeom prst="rect">
            <a:avLst/>
          </a:prstGeom>
        </p:spPr>
      </p:pic>
      <p:pic>
        <p:nvPicPr>
          <p:cNvPr id="9" name="Рисунок 8" descr="ornament2010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-538580" y="1078132"/>
            <a:ext cx="2952328" cy="796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2-750x510.png"/>
          <p:cNvPicPr>
            <a:picLocks noChangeAspect="1"/>
          </p:cNvPicPr>
          <p:nvPr userDrawn="1"/>
        </p:nvPicPr>
        <p:blipFill>
          <a:blip r:embed="rId14" cstate="print"/>
          <a:srcRect l="3633" t="41106" b="41106"/>
          <a:stretch>
            <a:fillRect/>
          </a:stretch>
        </p:blipFill>
        <p:spPr>
          <a:xfrm rot="16200000">
            <a:off x="-3010074" y="2983830"/>
            <a:ext cx="6884243" cy="864096"/>
          </a:xfrm>
          <a:prstGeom prst="rect">
            <a:avLst/>
          </a:prstGeom>
        </p:spPr>
      </p:pic>
      <p:pic>
        <p:nvPicPr>
          <p:cNvPr id="11" name="Рисунок 10" descr="ornament2010.png"/>
          <p:cNvPicPr>
            <a:picLocks noChangeAspect="1"/>
          </p:cNvPicPr>
          <p:nvPr userDrawn="1"/>
        </p:nvPicPr>
        <p:blipFill>
          <a:blip r:embed="rId13" cstate="print"/>
          <a:srcRect r="52147"/>
          <a:stretch>
            <a:fillRect/>
          </a:stretch>
        </p:blipFill>
        <p:spPr>
          <a:xfrm rot="5400000">
            <a:off x="159188" y="5753580"/>
            <a:ext cx="1412776" cy="796064"/>
          </a:xfrm>
          <a:prstGeom prst="rect">
            <a:avLst/>
          </a:prstGeom>
        </p:spPr>
      </p:pic>
      <p:pic>
        <p:nvPicPr>
          <p:cNvPr id="12" name="Рисунок 11" descr="ornament2010.png"/>
          <p:cNvPicPr>
            <a:picLocks noChangeAspect="1"/>
          </p:cNvPicPr>
          <p:nvPr userDrawn="1"/>
        </p:nvPicPr>
        <p:blipFill>
          <a:blip r:embed="rId13" cstate="print"/>
          <a:srcRect t="32222"/>
          <a:stretch>
            <a:fillRect/>
          </a:stretch>
        </p:blipFill>
        <p:spPr>
          <a:xfrm rot="5400000">
            <a:off x="7398060" y="1206388"/>
            <a:ext cx="2952328" cy="539552"/>
          </a:xfrm>
          <a:prstGeom prst="rect">
            <a:avLst/>
          </a:prstGeom>
        </p:spPr>
      </p:pic>
      <p:pic>
        <p:nvPicPr>
          <p:cNvPr id="13" name="Рисунок 12" descr="ornament2010.png"/>
          <p:cNvPicPr>
            <a:picLocks noChangeAspect="1"/>
          </p:cNvPicPr>
          <p:nvPr userDrawn="1"/>
        </p:nvPicPr>
        <p:blipFill>
          <a:blip r:embed="rId13" cstate="print"/>
          <a:srcRect t="32222"/>
          <a:stretch>
            <a:fillRect/>
          </a:stretch>
        </p:blipFill>
        <p:spPr>
          <a:xfrm rot="5400000">
            <a:off x="7398060" y="3987316"/>
            <a:ext cx="2952328" cy="539552"/>
          </a:xfrm>
          <a:prstGeom prst="rect">
            <a:avLst/>
          </a:prstGeom>
        </p:spPr>
      </p:pic>
      <p:pic>
        <p:nvPicPr>
          <p:cNvPr id="14" name="Рисунок 13" descr="ornament2010.png"/>
          <p:cNvPicPr>
            <a:picLocks noChangeAspect="1"/>
          </p:cNvPicPr>
          <p:nvPr userDrawn="1"/>
        </p:nvPicPr>
        <p:blipFill>
          <a:blip r:embed="rId13" cstate="print"/>
          <a:srcRect t="32222" r="56097"/>
          <a:stretch>
            <a:fillRect/>
          </a:stretch>
        </p:blipFill>
        <p:spPr>
          <a:xfrm rot="5400000">
            <a:off x="8226152" y="5940152"/>
            <a:ext cx="1296144" cy="539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21255025">
            <a:off x="1264537" y="1554372"/>
            <a:ext cx="682403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чтения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208296">
            <a:off x="1531888" y="483689"/>
            <a:ext cx="47863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6D3D8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4800" b="1" cap="none" spc="0" dirty="0">
              <a:ln w="11430"/>
              <a:solidFill>
                <a:srgbClr val="6D3D8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122883839-10710614-boy-and-girl-ready-to-schoo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9" y="142852"/>
            <a:ext cx="1603068" cy="1714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1736" y="2786058"/>
            <a:ext cx="171451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endParaRPr lang="ru-RU" sz="5400" b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78605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71448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78605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378619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378619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4000504"/>
            <a:ext cx="14287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185736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185736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071934" y="3286124"/>
            <a:ext cx="500066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929058" y="3714752"/>
            <a:ext cx="357190" cy="35719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213884" y="4000504"/>
            <a:ext cx="429422" cy="79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3214678" y="2714620"/>
            <a:ext cx="428628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929058" y="2643182"/>
            <a:ext cx="357190" cy="28575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2500298" y="2714620"/>
            <a:ext cx="285752" cy="28575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85984" y="3357562"/>
            <a:ext cx="500066" cy="1588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428860" y="3714752"/>
            <a:ext cx="428628" cy="28575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5643568" y="2143116"/>
          <a:ext cx="2786084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521"/>
                <a:gridCol w="696521"/>
                <a:gridCol w="696521"/>
                <a:gridCol w="696521"/>
              </a:tblGrid>
              <a:tr h="62508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pPr algn="ctr"/>
                      <a:endParaRPr lang="ru-RU" sz="4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357950" y="285749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 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5008" y="357187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а  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86446" y="428625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а         к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50042">
            <a:off x="1628010" y="427565"/>
            <a:ext cx="51437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D3D8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4800" b="1" cap="none" spc="0" dirty="0">
              <a:ln w="11430"/>
              <a:solidFill>
                <a:srgbClr val="6D3D8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122883839-10710614-boy-and-girl-ready-to-schoo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214290"/>
            <a:ext cx="1603068" cy="1714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2214554"/>
            <a:ext cx="7000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1A8E41"/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жеребёнок</a:t>
            </a:r>
          </a:p>
          <a:p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</a:p>
          <a:p>
            <a:r>
              <a:rPr lang="ru-RU" sz="6600" dirty="0" smtClean="0">
                <a:solidFill>
                  <a:srgbClr val="D2369E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600" dirty="0" smtClean="0">
                <a:solidFill>
                  <a:srgbClr val="05627F"/>
                </a:solidFill>
                <a:latin typeface="Times New Roman" pitchFamily="18" charset="0"/>
                <a:cs typeface="Times New Roman" pitchFamily="18" charset="0"/>
              </a:rPr>
              <a:t>этажерка</a:t>
            </a:r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6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71604" y="3214686"/>
            <a:ext cx="92869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57818" y="3214686"/>
            <a:ext cx="278608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000496" y="4214818"/>
            <a:ext cx="192882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28860" y="5214950"/>
            <a:ext cx="128588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86314" y="5214950"/>
            <a:ext cx="164307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57166"/>
            <a:ext cx="55007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D3D8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рассказов</a:t>
            </a:r>
            <a:endParaRPr lang="ru-RU" sz="4800" b="1" cap="none" spc="0" dirty="0">
              <a:ln w="11430"/>
              <a:solidFill>
                <a:srgbClr val="6D3D8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500174"/>
            <a:ext cx="33909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60007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428736"/>
            <a:ext cx="7500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 какой новой буквой познакомились?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Какой звук обозначает буква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Дайте характеристику звуку [ж].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понравилось на уроке?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6720123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2928934"/>
            <a:ext cx="2286016" cy="358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3643314"/>
            <a:ext cx="62151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Книга добрая, живая,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Чудеса она творит!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 всём на свете знает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со мною говорит.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638562-group-of-children-reading-book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928670"/>
            <a:ext cx="604028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2714620"/>
            <a:ext cx="592935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Жук, жук, пожужжи,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ты прячешься, скажи?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 дереве сижу.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Жук, жук, покажись!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мною покружись!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летаю и жужжу.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3679667061ar121915645719236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285728"/>
            <a:ext cx="3452810" cy="2395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28604"/>
            <a:ext cx="77867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2967335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6D3D8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«Буква Ж»</a:t>
            </a:r>
            <a:endParaRPr lang="ru-RU" sz="8000" b="1" cap="none" spc="0" dirty="0">
              <a:ln w="11430"/>
              <a:solidFill>
                <a:srgbClr val="6D3D8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квар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1" y="1571612"/>
            <a:ext cx="264320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5918" y="285728"/>
            <a:ext cx="63579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D3D8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endParaRPr lang="ru-RU" sz="4800" b="1" cap="none" spc="0" dirty="0">
              <a:ln w="11430"/>
              <a:solidFill>
                <a:srgbClr val="6D3D8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5357826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122 - 124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70723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D3D8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Звуковой анализ слов</a:t>
            </a:r>
            <a:endParaRPr lang="ru-RU" sz="4800" b="1" cap="none" spc="0" dirty="0">
              <a:ln w="11430"/>
              <a:solidFill>
                <a:srgbClr val="6D3D8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2285992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2285992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2285992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2285992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72396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4286256"/>
            <a:ext cx="648000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ello_html_68971eb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1500174"/>
            <a:ext cx="3088127" cy="1500198"/>
          </a:xfrm>
          <a:prstGeom prst="rect">
            <a:avLst/>
          </a:prstGeom>
        </p:spPr>
      </p:pic>
      <p:pic>
        <p:nvPicPr>
          <p:cNvPr id="16" name="Рисунок 15" descr="97eb819aab67e2665913358c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3328">
            <a:off x="1295764" y="4086609"/>
            <a:ext cx="1991495" cy="913826"/>
          </a:xfrm>
          <a:prstGeom prst="rect">
            <a:avLst/>
          </a:prstGeom>
        </p:spPr>
      </p:pic>
      <p:sp>
        <p:nvSpPr>
          <p:cNvPr id="17" name="Равнобедренный треугольник 16"/>
          <p:cNvSpPr/>
          <p:nvPr/>
        </p:nvSpPr>
        <p:spPr>
          <a:xfrm>
            <a:off x="6500826" y="5000636"/>
            <a:ext cx="285752" cy="214314"/>
          </a:xfrm>
          <a:prstGeom prst="triangl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357950" y="3000372"/>
            <a:ext cx="285752" cy="214314"/>
          </a:xfrm>
          <a:prstGeom prst="triangl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285992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72396" y="4286256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2285992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4286256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4286256"/>
            <a:ext cx="648000" cy="64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14744" y="4286256"/>
            <a:ext cx="648000" cy="6480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72132" y="2285992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58016" y="2285992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7686" y="4286256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643570" y="4286256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4286256"/>
            <a:ext cx="648000" cy="6480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5729302" y="2557450"/>
            <a:ext cx="985838" cy="1429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4514856" y="4629152"/>
            <a:ext cx="985838" cy="1429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5800740" y="4629152"/>
            <a:ext cx="985838" cy="1429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5893603" y="1893083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7322363" y="3893347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15074" y="2143116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86512" y="414338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143380"/>
            <a:ext cx="5072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Посмотри-ка: буква Ж 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жука похожа, 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Потому что у неё 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Шесть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жучиных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ножек. 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jz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214290"/>
            <a:ext cx="357190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14290"/>
            <a:ext cx="54292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D3D8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слогов</a:t>
            </a:r>
            <a:endParaRPr lang="ru-RU" sz="4800" b="1" cap="none" spc="0" dirty="0">
              <a:ln w="11430"/>
              <a:solidFill>
                <a:srgbClr val="6D3D8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857364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жё - </a:t>
            </a:r>
            <a:r>
              <a:rPr lang="ru-RU" sz="4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-же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4612" y="3857628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00496" y="4500570"/>
            <a:ext cx="928694" cy="64294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000496" y="3929066"/>
            <a:ext cx="928694" cy="57150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000628" y="3500438"/>
            <a:ext cx="720000" cy="72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4857760"/>
            <a:ext cx="720000" cy="72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428728" y="542926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Помни: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звука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мягкой пары!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  <p:bldP spid="19" grpId="1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70009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6D3D8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Деление слов на слоги</a:t>
            </a:r>
            <a:endParaRPr lang="ru-RU" sz="4800" b="1" cap="none" spc="0" dirty="0">
              <a:ln w="11430"/>
              <a:solidFill>
                <a:srgbClr val="6D3D8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89" y="1500174"/>
          <a:ext cx="721524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7389"/>
                <a:gridCol w="2952771"/>
                <a:gridCol w="2405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5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5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рн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5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5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лк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lang="ru-RU" sz="5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Дуга 3"/>
          <p:cNvSpPr/>
          <p:nvPr/>
        </p:nvSpPr>
        <p:spPr>
          <a:xfrm rot="8190244">
            <a:off x="1524235" y="1010965"/>
            <a:ext cx="1452059" cy="1479499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 rot="8190244">
            <a:off x="6325554" y="1239482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уга 7"/>
          <p:cNvSpPr/>
          <p:nvPr/>
        </p:nvSpPr>
        <p:spPr>
          <a:xfrm rot="8190244">
            <a:off x="1682084" y="2239614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Дуга 8"/>
          <p:cNvSpPr/>
          <p:nvPr/>
        </p:nvSpPr>
        <p:spPr>
          <a:xfrm rot="8190244">
            <a:off x="3792606" y="1412072"/>
            <a:ext cx="987285" cy="1035244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 rot="8190244">
            <a:off x="3595937" y="2868354"/>
            <a:ext cx="1452059" cy="1479499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 rot="8190244">
            <a:off x="4524631" y="1939660"/>
            <a:ext cx="1452059" cy="1479499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rot="8190244">
            <a:off x="3381623" y="1939660"/>
            <a:ext cx="1452059" cy="1479499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уга 13"/>
          <p:cNvSpPr/>
          <p:nvPr/>
        </p:nvSpPr>
        <p:spPr>
          <a:xfrm rot="8190244">
            <a:off x="6821808" y="2459618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 rot="8190244">
            <a:off x="1892585" y="3388312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Дуга 16"/>
          <p:cNvSpPr/>
          <p:nvPr/>
        </p:nvSpPr>
        <p:spPr>
          <a:xfrm rot="8190244">
            <a:off x="6178865" y="2459618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Дуга 17"/>
          <p:cNvSpPr/>
          <p:nvPr/>
        </p:nvSpPr>
        <p:spPr>
          <a:xfrm rot="8190244">
            <a:off x="6218176" y="3450321"/>
            <a:ext cx="768629" cy="730788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 rot="8190244">
            <a:off x="7548396" y="2417981"/>
            <a:ext cx="965313" cy="938074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Дуга 23"/>
          <p:cNvSpPr/>
          <p:nvPr/>
        </p:nvSpPr>
        <p:spPr>
          <a:xfrm rot="8190244">
            <a:off x="6861117" y="3450320"/>
            <a:ext cx="768628" cy="730784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Дуга 24"/>
          <p:cNvSpPr/>
          <p:nvPr/>
        </p:nvSpPr>
        <p:spPr>
          <a:xfrm rot="8190244">
            <a:off x="4860852" y="3450320"/>
            <a:ext cx="768628" cy="730784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Дуга 25"/>
          <p:cNvSpPr/>
          <p:nvPr/>
        </p:nvSpPr>
        <p:spPr>
          <a:xfrm rot="8190244">
            <a:off x="4717976" y="1664371"/>
            <a:ext cx="768628" cy="730784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уга 27"/>
          <p:cNvSpPr/>
          <p:nvPr/>
        </p:nvSpPr>
        <p:spPr>
          <a:xfrm rot="8190244">
            <a:off x="7334081" y="1489288"/>
            <a:ext cx="965313" cy="938074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Дуга 28"/>
          <p:cNvSpPr/>
          <p:nvPr/>
        </p:nvSpPr>
        <p:spPr>
          <a:xfrm rot="8190244">
            <a:off x="7476958" y="3275236"/>
            <a:ext cx="965313" cy="938074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4607719" y="1607331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250661" y="2464587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464843" y="3393281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8036744" y="1607331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8251058" y="2464587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179619" y="3393281"/>
            <a:ext cx="214312" cy="14287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14782730-Little-girl-and-boy-holding-hands-of-a-giant-pencil-Stock-Vect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4357694"/>
            <a:ext cx="281707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197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Сокровище</cp:lastModifiedBy>
  <cp:revision>25</cp:revision>
  <dcterms:created xsi:type="dcterms:W3CDTF">2016-10-22T11:22:07Z</dcterms:created>
  <dcterms:modified xsi:type="dcterms:W3CDTF">2016-12-03T14:11:31Z</dcterms:modified>
</cp:coreProperties>
</file>