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311" r:id="rId3"/>
    <p:sldId id="312" r:id="rId4"/>
    <p:sldId id="306" r:id="rId5"/>
    <p:sldId id="258" r:id="rId6"/>
    <p:sldId id="259" r:id="rId7"/>
    <p:sldId id="260" r:id="rId8"/>
    <p:sldId id="307" r:id="rId9"/>
    <p:sldId id="261" r:id="rId10"/>
    <p:sldId id="278" r:id="rId11"/>
    <p:sldId id="281" r:id="rId12"/>
    <p:sldId id="262" r:id="rId13"/>
    <p:sldId id="263" r:id="rId14"/>
    <p:sldId id="264" r:id="rId15"/>
    <p:sldId id="282" r:id="rId16"/>
    <p:sldId id="266" r:id="rId17"/>
    <p:sldId id="267" r:id="rId18"/>
    <p:sldId id="309" r:id="rId19"/>
    <p:sldId id="268" r:id="rId20"/>
    <p:sldId id="269" r:id="rId21"/>
    <p:sldId id="270" r:id="rId22"/>
    <p:sldId id="313" r:id="rId23"/>
    <p:sldId id="271" r:id="rId24"/>
    <p:sldId id="308" r:id="rId25"/>
    <p:sldId id="314" r:id="rId26"/>
    <p:sldId id="273" r:id="rId27"/>
    <p:sldId id="280" r:id="rId28"/>
    <p:sldId id="274" r:id="rId29"/>
    <p:sldId id="275" r:id="rId30"/>
    <p:sldId id="283" r:id="rId31"/>
    <p:sldId id="284" r:id="rId32"/>
    <p:sldId id="276" r:id="rId33"/>
    <p:sldId id="277" r:id="rId34"/>
    <p:sldId id="285" r:id="rId35"/>
    <p:sldId id="288" r:id="rId36"/>
    <p:sldId id="289" r:id="rId37"/>
    <p:sldId id="315" r:id="rId38"/>
    <p:sldId id="319" r:id="rId39"/>
    <p:sldId id="316" r:id="rId40"/>
    <p:sldId id="317" r:id="rId41"/>
    <p:sldId id="318" r:id="rId42"/>
    <p:sldId id="320" r:id="rId43"/>
    <p:sldId id="292" r:id="rId44"/>
    <p:sldId id="321" r:id="rId45"/>
    <p:sldId id="322" r:id="rId46"/>
    <p:sldId id="310" r:id="rId47"/>
    <p:sldId id="296" r:id="rId48"/>
    <p:sldId id="298" r:id="rId49"/>
    <p:sldId id="299" r:id="rId50"/>
    <p:sldId id="300" r:id="rId51"/>
    <p:sldId id="301" r:id="rId52"/>
    <p:sldId id="302" r:id="rId53"/>
    <p:sldId id="303" r:id="rId54"/>
    <p:sldId id="305" r:id="rId5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7" d="100"/>
          <a:sy n="67" d="100"/>
        </p:scale>
        <p:origin x="-60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8141C7-0764-47F5-9838-503050FB09D5}" type="doc">
      <dgm:prSet loTypeId="urn:microsoft.com/office/officeart/2005/8/layout/vProcess5" loCatId="process" qsTypeId="urn:microsoft.com/office/officeart/2005/8/quickstyle/3d2" qsCatId="3D" csTypeId="urn:microsoft.com/office/officeart/2005/8/colors/colorful5" csCatId="colorful" phldr="1"/>
      <dgm:spPr/>
      <dgm:t>
        <a:bodyPr/>
        <a:lstStyle/>
        <a:p>
          <a:endParaRPr lang="ru-RU"/>
        </a:p>
      </dgm:t>
    </dgm:pt>
    <dgm:pt modelId="{A891A650-6934-4399-838F-B12A3022426C}">
      <dgm:prSet phldrT="[Текст]"/>
      <dgm:spPr/>
      <dgm:t>
        <a:bodyPr/>
        <a:lstStyle/>
        <a:p>
          <a:r>
            <a:rPr lang="ru-RU" dirty="0" smtClean="0">
              <a:solidFill>
                <a:srgbClr val="FFC000"/>
              </a:solidFill>
            </a:rPr>
            <a:t>ослепительная улыбка,</a:t>
          </a:r>
          <a:endParaRPr lang="ru-RU" dirty="0">
            <a:solidFill>
              <a:srgbClr val="FFC000"/>
            </a:solidFill>
          </a:endParaRPr>
        </a:p>
      </dgm:t>
    </dgm:pt>
    <dgm:pt modelId="{ABE04706-6DC2-483E-950D-A0367E9C2E08}" type="parTrans" cxnId="{8D78988D-E7B1-4F8D-A459-4FFE34891F15}">
      <dgm:prSet/>
      <dgm:spPr/>
      <dgm:t>
        <a:bodyPr/>
        <a:lstStyle/>
        <a:p>
          <a:endParaRPr lang="ru-RU"/>
        </a:p>
      </dgm:t>
    </dgm:pt>
    <dgm:pt modelId="{1DE287D8-C22B-49AF-A6D4-C645A8F0D643}" type="sibTrans" cxnId="{8D78988D-E7B1-4F8D-A459-4FFE34891F15}">
      <dgm:prSet/>
      <dgm:spPr/>
      <dgm:t>
        <a:bodyPr/>
        <a:lstStyle/>
        <a:p>
          <a:endParaRPr lang="ru-RU" dirty="0"/>
        </a:p>
      </dgm:t>
    </dgm:pt>
    <dgm:pt modelId="{54BB4C49-CE69-4A52-AE85-22DDE2FC5A29}">
      <dgm:prSet phldrT="[Текст]"/>
      <dgm:spPr/>
      <dgm:t>
        <a:bodyPr/>
        <a:lstStyle/>
        <a:p>
          <a:r>
            <a:rPr lang="ru-RU" dirty="0" smtClean="0">
              <a:solidFill>
                <a:srgbClr val="0070C0"/>
              </a:solidFill>
            </a:rPr>
            <a:t>правильная и красивая речь,</a:t>
          </a:r>
          <a:endParaRPr lang="ru-RU" dirty="0">
            <a:solidFill>
              <a:srgbClr val="0070C0"/>
            </a:solidFill>
          </a:endParaRPr>
        </a:p>
      </dgm:t>
    </dgm:pt>
    <dgm:pt modelId="{B59460FE-A015-4308-930A-6F1D8F9BE48C}" type="parTrans" cxnId="{4F360615-BAAC-41AF-89A5-7FDCAB5CAEE3}">
      <dgm:prSet/>
      <dgm:spPr/>
      <dgm:t>
        <a:bodyPr/>
        <a:lstStyle/>
        <a:p>
          <a:endParaRPr lang="ru-RU"/>
        </a:p>
      </dgm:t>
    </dgm:pt>
    <dgm:pt modelId="{40BDEB23-157C-4BDC-AEA8-9EC5401B043A}" type="sibTrans" cxnId="{4F360615-BAAC-41AF-89A5-7FDCAB5CAEE3}">
      <dgm:prSet/>
      <dgm:spPr/>
      <dgm:t>
        <a:bodyPr/>
        <a:lstStyle/>
        <a:p>
          <a:endParaRPr lang="ru-RU" dirty="0"/>
        </a:p>
      </dgm:t>
    </dgm:pt>
    <dgm:pt modelId="{0B91437B-12B0-4DA0-8AAC-FCA15D586C8C}">
      <dgm:prSet phldrT="[Текст]"/>
      <dgm:spPr/>
      <dgm:t>
        <a:bodyPr/>
        <a:lstStyle/>
        <a:p>
          <a:r>
            <a:rPr lang="ru-RU" dirty="0" smtClean="0">
              <a:solidFill>
                <a:srgbClr val="7030A0"/>
              </a:solidFill>
            </a:rPr>
            <a:t>залог здоровья всего организма!</a:t>
          </a:r>
          <a:endParaRPr lang="ru-RU" dirty="0">
            <a:solidFill>
              <a:srgbClr val="7030A0"/>
            </a:solidFill>
          </a:endParaRPr>
        </a:p>
      </dgm:t>
    </dgm:pt>
    <dgm:pt modelId="{D3683C80-FA9C-46F4-9670-BE4E53D9AF69}" type="parTrans" cxnId="{528D1C39-9BCD-4A95-BAD9-9A64FF39560B}">
      <dgm:prSet/>
      <dgm:spPr/>
      <dgm:t>
        <a:bodyPr/>
        <a:lstStyle/>
        <a:p>
          <a:endParaRPr lang="ru-RU"/>
        </a:p>
      </dgm:t>
    </dgm:pt>
    <dgm:pt modelId="{BE5ACCC1-47D9-4B78-92C9-7A4C4F3FC118}" type="sibTrans" cxnId="{528D1C39-9BCD-4A95-BAD9-9A64FF39560B}">
      <dgm:prSet/>
      <dgm:spPr/>
      <dgm:t>
        <a:bodyPr/>
        <a:lstStyle/>
        <a:p>
          <a:endParaRPr lang="ru-RU"/>
        </a:p>
      </dgm:t>
    </dgm:pt>
    <dgm:pt modelId="{93D80C3C-1E81-48B4-A1BC-3405C35FC6C6}">
      <dgm:prSet phldrT="[Текст]"/>
      <dgm:spPr/>
      <dgm:t>
        <a:bodyPr/>
        <a:lstStyle/>
        <a:p>
          <a:r>
            <a:rPr lang="ru-RU" dirty="0" smtClean="0">
              <a:solidFill>
                <a:srgbClr val="C00000"/>
              </a:solidFill>
            </a:rPr>
            <a:t>здоровый желудок,</a:t>
          </a:r>
          <a:endParaRPr lang="ru-RU" dirty="0">
            <a:solidFill>
              <a:srgbClr val="C00000"/>
            </a:solidFill>
          </a:endParaRPr>
        </a:p>
      </dgm:t>
    </dgm:pt>
    <dgm:pt modelId="{3CCD5A97-A693-471B-9199-1336C7AA785D}" type="parTrans" cxnId="{DEDD7FC0-A2E0-4351-B2B1-40B1031E7A82}">
      <dgm:prSet/>
      <dgm:spPr/>
      <dgm:t>
        <a:bodyPr/>
        <a:lstStyle/>
        <a:p>
          <a:endParaRPr lang="ru-RU"/>
        </a:p>
      </dgm:t>
    </dgm:pt>
    <dgm:pt modelId="{FB53614D-BB9B-4926-91FE-0A8A4FAFECAE}" type="sibTrans" cxnId="{DEDD7FC0-A2E0-4351-B2B1-40B1031E7A82}">
      <dgm:prSet/>
      <dgm:spPr/>
      <dgm:t>
        <a:bodyPr/>
        <a:lstStyle/>
        <a:p>
          <a:endParaRPr lang="ru-RU" dirty="0"/>
        </a:p>
      </dgm:t>
    </dgm:pt>
    <dgm:pt modelId="{B5F617E6-789E-47C5-9CA2-1038D0D1F5F9}" type="pres">
      <dgm:prSet presAssocID="{988141C7-0764-47F5-9838-503050FB09D5}" presName="outerComposite" presStyleCnt="0">
        <dgm:presLayoutVars>
          <dgm:chMax val="5"/>
          <dgm:dir/>
          <dgm:resizeHandles val="exact"/>
        </dgm:presLayoutVars>
      </dgm:prSet>
      <dgm:spPr/>
      <dgm:t>
        <a:bodyPr/>
        <a:lstStyle/>
        <a:p>
          <a:endParaRPr lang="ru-RU"/>
        </a:p>
      </dgm:t>
    </dgm:pt>
    <dgm:pt modelId="{8D4A4739-5A7A-4A88-B379-E6DFDD76D583}" type="pres">
      <dgm:prSet presAssocID="{988141C7-0764-47F5-9838-503050FB09D5}" presName="dummyMaxCanvas" presStyleCnt="0">
        <dgm:presLayoutVars/>
      </dgm:prSet>
      <dgm:spPr/>
    </dgm:pt>
    <dgm:pt modelId="{FA14DDD6-732D-4688-A89D-AB8D6EC0B154}" type="pres">
      <dgm:prSet presAssocID="{988141C7-0764-47F5-9838-503050FB09D5}" presName="FourNodes_1" presStyleLbl="node1" presStyleIdx="0" presStyleCnt="4" custLinFactNeighborX="-434" custLinFactNeighborY="-2871">
        <dgm:presLayoutVars>
          <dgm:bulletEnabled val="1"/>
        </dgm:presLayoutVars>
      </dgm:prSet>
      <dgm:spPr/>
      <dgm:t>
        <a:bodyPr/>
        <a:lstStyle/>
        <a:p>
          <a:endParaRPr lang="ru-RU"/>
        </a:p>
      </dgm:t>
    </dgm:pt>
    <dgm:pt modelId="{BBC8C8C8-F14B-4CF0-97ED-D408FD703C88}" type="pres">
      <dgm:prSet presAssocID="{988141C7-0764-47F5-9838-503050FB09D5}" presName="FourNodes_2" presStyleLbl="node1" presStyleIdx="1" presStyleCnt="4">
        <dgm:presLayoutVars>
          <dgm:bulletEnabled val="1"/>
        </dgm:presLayoutVars>
      </dgm:prSet>
      <dgm:spPr/>
      <dgm:t>
        <a:bodyPr/>
        <a:lstStyle/>
        <a:p>
          <a:endParaRPr lang="ru-RU"/>
        </a:p>
      </dgm:t>
    </dgm:pt>
    <dgm:pt modelId="{74F00752-5475-4632-BB07-D94FF461D21F}" type="pres">
      <dgm:prSet presAssocID="{988141C7-0764-47F5-9838-503050FB09D5}" presName="FourNodes_3" presStyleLbl="node1" presStyleIdx="2" presStyleCnt="4">
        <dgm:presLayoutVars>
          <dgm:bulletEnabled val="1"/>
        </dgm:presLayoutVars>
      </dgm:prSet>
      <dgm:spPr/>
      <dgm:t>
        <a:bodyPr/>
        <a:lstStyle/>
        <a:p>
          <a:endParaRPr lang="ru-RU"/>
        </a:p>
      </dgm:t>
    </dgm:pt>
    <dgm:pt modelId="{CA35CE47-63E6-4416-B424-61B12987A950}" type="pres">
      <dgm:prSet presAssocID="{988141C7-0764-47F5-9838-503050FB09D5}" presName="FourNodes_4" presStyleLbl="node1" presStyleIdx="3" presStyleCnt="4">
        <dgm:presLayoutVars>
          <dgm:bulletEnabled val="1"/>
        </dgm:presLayoutVars>
      </dgm:prSet>
      <dgm:spPr/>
      <dgm:t>
        <a:bodyPr/>
        <a:lstStyle/>
        <a:p>
          <a:endParaRPr lang="ru-RU"/>
        </a:p>
      </dgm:t>
    </dgm:pt>
    <dgm:pt modelId="{06B8B73A-BAE0-490F-9929-60C35DA38031}" type="pres">
      <dgm:prSet presAssocID="{988141C7-0764-47F5-9838-503050FB09D5}" presName="FourConn_1-2" presStyleLbl="fgAccFollowNode1" presStyleIdx="0" presStyleCnt="3">
        <dgm:presLayoutVars>
          <dgm:bulletEnabled val="1"/>
        </dgm:presLayoutVars>
      </dgm:prSet>
      <dgm:spPr/>
      <dgm:t>
        <a:bodyPr/>
        <a:lstStyle/>
        <a:p>
          <a:endParaRPr lang="ru-RU"/>
        </a:p>
      </dgm:t>
    </dgm:pt>
    <dgm:pt modelId="{BDF1C9CC-3F46-44BE-A6DF-FA0A73A2142A}" type="pres">
      <dgm:prSet presAssocID="{988141C7-0764-47F5-9838-503050FB09D5}" presName="FourConn_2-3" presStyleLbl="fgAccFollowNode1" presStyleIdx="1" presStyleCnt="3">
        <dgm:presLayoutVars>
          <dgm:bulletEnabled val="1"/>
        </dgm:presLayoutVars>
      </dgm:prSet>
      <dgm:spPr/>
      <dgm:t>
        <a:bodyPr/>
        <a:lstStyle/>
        <a:p>
          <a:endParaRPr lang="ru-RU"/>
        </a:p>
      </dgm:t>
    </dgm:pt>
    <dgm:pt modelId="{EB74EE61-2A26-4B9B-B43B-B8697D92C2B7}" type="pres">
      <dgm:prSet presAssocID="{988141C7-0764-47F5-9838-503050FB09D5}" presName="FourConn_3-4" presStyleLbl="fgAccFollowNode1" presStyleIdx="2" presStyleCnt="3">
        <dgm:presLayoutVars>
          <dgm:bulletEnabled val="1"/>
        </dgm:presLayoutVars>
      </dgm:prSet>
      <dgm:spPr/>
      <dgm:t>
        <a:bodyPr/>
        <a:lstStyle/>
        <a:p>
          <a:endParaRPr lang="ru-RU"/>
        </a:p>
      </dgm:t>
    </dgm:pt>
    <dgm:pt modelId="{11690FB4-7813-4D2A-88FC-0966E463DA70}" type="pres">
      <dgm:prSet presAssocID="{988141C7-0764-47F5-9838-503050FB09D5}" presName="FourNodes_1_text" presStyleLbl="node1" presStyleIdx="3" presStyleCnt="4">
        <dgm:presLayoutVars>
          <dgm:bulletEnabled val="1"/>
        </dgm:presLayoutVars>
      </dgm:prSet>
      <dgm:spPr/>
      <dgm:t>
        <a:bodyPr/>
        <a:lstStyle/>
        <a:p>
          <a:endParaRPr lang="ru-RU"/>
        </a:p>
      </dgm:t>
    </dgm:pt>
    <dgm:pt modelId="{4B26334B-8277-4078-B037-DCABFA789316}" type="pres">
      <dgm:prSet presAssocID="{988141C7-0764-47F5-9838-503050FB09D5}" presName="FourNodes_2_text" presStyleLbl="node1" presStyleIdx="3" presStyleCnt="4">
        <dgm:presLayoutVars>
          <dgm:bulletEnabled val="1"/>
        </dgm:presLayoutVars>
      </dgm:prSet>
      <dgm:spPr/>
      <dgm:t>
        <a:bodyPr/>
        <a:lstStyle/>
        <a:p>
          <a:endParaRPr lang="ru-RU"/>
        </a:p>
      </dgm:t>
    </dgm:pt>
    <dgm:pt modelId="{56DDBB65-FA4F-4413-9916-0A8A78397B5A}" type="pres">
      <dgm:prSet presAssocID="{988141C7-0764-47F5-9838-503050FB09D5}" presName="FourNodes_3_text" presStyleLbl="node1" presStyleIdx="3" presStyleCnt="4">
        <dgm:presLayoutVars>
          <dgm:bulletEnabled val="1"/>
        </dgm:presLayoutVars>
      </dgm:prSet>
      <dgm:spPr/>
      <dgm:t>
        <a:bodyPr/>
        <a:lstStyle/>
        <a:p>
          <a:endParaRPr lang="ru-RU"/>
        </a:p>
      </dgm:t>
    </dgm:pt>
    <dgm:pt modelId="{C2429E7B-B20B-45C4-9D8A-2E6DD0FC51C2}" type="pres">
      <dgm:prSet presAssocID="{988141C7-0764-47F5-9838-503050FB09D5}" presName="FourNodes_4_text" presStyleLbl="node1" presStyleIdx="3" presStyleCnt="4">
        <dgm:presLayoutVars>
          <dgm:bulletEnabled val="1"/>
        </dgm:presLayoutVars>
      </dgm:prSet>
      <dgm:spPr/>
      <dgm:t>
        <a:bodyPr/>
        <a:lstStyle/>
        <a:p>
          <a:endParaRPr lang="ru-RU"/>
        </a:p>
      </dgm:t>
    </dgm:pt>
  </dgm:ptLst>
  <dgm:cxnLst>
    <dgm:cxn modelId="{C7C73087-D0D1-4E29-ABEF-965A3B03E57D}" type="presOf" srcId="{1DE287D8-C22B-49AF-A6D4-C645A8F0D643}" destId="{06B8B73A-BAE0-490F-9929-60C35DA38031}" srcOrd="0" destOrd="0" presId="urn:microsoft.com/office/officeart/2005/8/layout/vProcess5"/>
    <dgm:cxn modelId="{87370FE4-5A1E-4D6C-8299-B59BA372BF81}" type="presOf" srcId="{A891A650-6934-4399-838F-B12A3022426C}" destId="{11690FB4-7813-4D2A-88FC-0966E463DA70}" srcOrd="1" destOrd="0" presId="urn:microsoft.com/office/officeart/2005/8/layout/vProcess5"/>
    <dgm:cxn modelId="{9A4A7151-A853-437F-8CC1-99049B544B19}" type="presOf" srcId="{54BB4C49-CE69-4A52-AE85-22DDE2FC5A29}" destId="{4B26334B-8277-4078-B037-DCABFA789316}" srcOrd="1" destOrd="0" presId="urn:microsoft.com/office/officeart/2005/8/layout/vProcess5"/>
    <dgm:cxn modelId="{528D1C39-9BCD-4A95-BAD9-9A64FF39560B}" srcId="{988141C7-0764-47F5-9838-503050FB09D5}" destId="{0B91437B-12B0-4DA0-8AAC-FCA15D586C8C}" srcOrd="3" destOrd="0" parTransId="{D3683C80-FA9C-46F4-9670-BE4E53D9AF69}" sibTransId="{BE5ACCC1-47D9-4B78-92C9-7A4C4F3FC118}"/>
    <dgm:cxn modelId="{2B2EA4D6-32D0-4632-9028-B4BF8D4EA430}" type="presOf" srcId="{0B91437B-12B0-4DA0-8AAC-FCA15D586C8C}" destId="{CA35CE47-63E6-4416-B424-61B12987A950}" srcOrd="0" destOrd="0" presId="urn:microsoft.com/office/officeart/2005/8/layout/vProcess5"/>
    <dgm:cxn modelId="{8D78988D-E7B1-4F8D-A459-4FFE34891F15}" srcId="{988141C7-0764-47F5-9838-503050FB09D5}" destId="{A891A650-6934-4399-838F-B12A3022426C}" srcOrd="0" destOrd="0" parTransId="{ABE04706-6DC2-483E-950D-A0367E9C2E08}" sibTransId="{1DE287D8-C22B-49AF-A6D4-C645A8F0D643}"/>
    <dgm:cxn modelId="{35BDC2B1-51AF-429F-9A24-4CC4568B003B}" type="presOf" srcId="{40BDEB23-157C-4BDC-AEA8-9EC5401B043A}" destId="{BDF1C9CC-3F46-44BE-A6DF-FA0A73A2142A}" srcOrd="0" destOrd="0" presId="urn:microsoft.com/office/officeart/2005/8/layout/vProcess5"/>
    <dgm:cxn modelId="{DEDD7FC0-A2E0-4351-B2B1-40B1031E7A82}" srcId="{988141C7-0764-47F5-9838-503050FB09D5}" destId="{93D80C3C-1E81-48B4-A1BC-3405C35FC6C6}" srcOrd="2" destOrd="0" parTransId="{3CCD5A97-A693-471B-9199-1336C7AA785D}" sibTransId="{FB53614D-BB9B-4926-91FE-0A8A4FAFECAE}"/>
    <dgm:cxn modelId="{2A49F00F-DA92-4938-B681-2AA711914A69}" type="presOf" srcId="{93D80C3C-1E81-48B4-A1BC-3405C35FC6C6}" destId="{74F00752-5475-4632-BB07-D94FF461D21F}" srcOrd="0" destOrd="0" presId="urn:microsoft.com/office/officeart/2005/8/layout/vProcess5"/>
    <dgm:cxn modelId="{2DDAE0E3-44DD-4419-A793-5AE3718EA2B4}" type="presOf" srcId="{0B91437B-12B0-4DA0-8AAC-FCA15D586C8C}" destId="{C2429E7B-B20B-45C4-9D8A-2E6DD0FC51C2}" srcOrd="1" destOrd="0" presId="urn:microsoft.com/office/officeart/2005/8/layout/vProcess5"/>
    <dgm:cxn modelId="{4F360615-BAAC-41AF-89A5-7FDCAB5CAEE3}" srcId="{988141C7-0764-47F5-9838-503050FB09D5}" destId="{54BB4C49-CE69-4A52-AE85-22DDE2FC5A29}" srcOrd="1" destOrd="0" parTransId="{B59460FE-A015-4308-930A-6F1D8F9BE48C}" sibTransId="{40BDEB23-157C-4BDC-AEA8-9EC5401B043A}"/>
    <dgm:cxn modelId="{0D26E29C-2F78-43C8-8B89-81915EEBAD1B}" type="presOf" srcId="{A891A650-6934-4399-838F-B12A3022426C}" destId="{FA14DDD6-732D-4688-A89D-AB8D6EC0B154}" srcOrd="0" destOrd="0" presId="urn:microsoft.com/office/officeart/2005/8/layout/vProcess5"/>
    <dgm:cxn modelId="{8DF89328-D75C-4AAB-85A4-D8FBF61062E7}" type="presOf" srcId="{988141C7-0764-47F5-9838-503050FB09D5}" destId="{B5F617E6-789E-47C5-9CA2-1038D0D1F5F9}" srcOrd="0" destOrd="0" presId="urn:microsoft.com/office/officeart/2005/8/layout/vProcess5"/>
    <dgm:cxn modelId="{CABEB327-E1AD-4CB7-8A29-76DFD42CB4B9}" type="presOf" srcId="{54BB4C49-CE69-4A52-AE85-22DDE2FC5A29}" destId="{BBC8C8C8-F14B-4CF0-97ED-D408FD703C88}" srcOrd="0" destOrd="0" presId="urn:microsoft.com/office/officeart/2005/8/layout/vProcess5"/>
    <dgm:cxn modelId="{219E0A32-3F5F-462C-89A9-06861CEE5BDC}" type="presOf" srcId="{93D80C3C-1E81-48B4-A1BC-3405C35FC6C6}" destId="{56DDBB65-FA4F-4413-9916-0A8A78397B5A}" srcOrd="1" destOrd="0" presId="urn:microsoft.com/office/officeart/2005/8/layout/vProcess5"/>
    <dgm:cxn modelId="{312053E4-65E7-4331-AA30-2C9B9F8949C4}" type="presOf" srcId="{FB53614D-BB9B-4926-91FE-0A8A4FAFECAE}" destId="{EB74EE61-2A26-4B9B-B43B-B8697D92C2B7}" srcOrd="0" destOrd="0" presId="urn:microsoft.com/office/officeart/2005/8/layout/vProcess5"/>
    <dgm:cxn modelId="{82E8AFA9-4D7C-42C8-A1E9-2D15865EDBF8}" type="presParOf" srcId="{B5F617E6-789E-47C5-9CA2-1038D0D1F5F9}" destId="{8D4A4739-5A7A-4A88-B379-E6DFDD76D583}" srcOrd="0" destOrd="0" presId="urn:microsoft.com/office/officeart/2005/8/layout/vProcess5"/>
    <dgm:cxn modelId="{F0516764-6A66-45E7-8DF1-E682F14D9C4D}" type="presParOf" srcId="{B5F617E6-789E-47C5-9CA2-1038D0D1F5F9}" destId="{FA14DDD6-732D-4688-A89D-AB8D6EC0B154}" srcOrd="1" destOrd="0" presId="urn:microsoft.com/office/officeart/2005/8/layout/vProcess5"/>
    <dgm:cxn modelId="{D94543FD-6AFE-41C7-95BD-959447FBBAD0}" type="presParOf" srcId="{B5F617E6-789E-47C5-9CA2-1038D0D1F5F9}" destId="{BBC8C8C8-F14B-4CF0-97ED-D408FD703C88}" srcOrd="2" destOrd="0" presId="urn:microsoft.com/office/officeart/2005/8/layout/vProcess5"/>
    <dgm:cxn modelId="{E641F725-CDBC-42E0-BA4C-E69F82529EAB}" type="presParOf" srcId="{B5F617E6-789E-47C5-9CA2-1038D0D1F5F9}" destId="{74F00752-5475-4632-BB07-D94FF461D21F}" srcOrd="3" destOrd="0" presId="urn:microsoft.com/office/officeart/2005/8/layout/vProcess5"/>
    <dgm:cxn modelId="{EDA1A66A-38FE-4D8B-9241-62E54899BDB8}" type="presParOf" srcId="{B5F617E6-789E-47C5-9CA2-1038D0D1F5F9}" destId="{CA35CE47-63E6-4416-B424-61B12987A950}" srcOrd="4" destOrd="0" presId="urn:microsoft.com/office/officeart/2005/8/layout/vProcess5"/>
    <dgm:cxn modelId="{CD388D46-2E15-4213-8414-98C282A1F67B}" type="presParOf" srcId="{B5F617E6-789E-47C5-9CA2-1038D0D1F5F9}" destId="{06B8B73A-BAE0-490F-9929-60C35DA38031}" srcOrd="5" destOrd="0" presId="urn:microsoft.com/office/officeart/2005/8/layout/vProcess5"/>
    <dgm:cxn modelId="{C11863A9-485E-4F9F-84D7-B1A3A96B8CE3}" type="presParOf" srcId="{B5F617E6-789E-47C5-9CA2-1038D0D1F5F9}" destId="{BDF1C9CC-3F46-44BE-A6DF-FA0A73A2142A}" srcOrd="6" destOrd="0" presId="urn:microsoft.com/office/officeart/2005/8/layout/vProcess5"/>
    <dgm:cxn modelId="{0D0808EE-360C-4B9B-B4C6-347429159453}" type="presParOf" srcId="{B5F617E6-789E-47C5-9CA2-1038D0D1F5F9}" destId="{EB74EE61-2A26-4B9B-B43B-B8697D92C2B7}" srcOrd="7" destOrd="0" presId="urn:microsoft.com/office/officeart/2005/8/layout/vProcess5"/>
    <dgm:cxn modelId="{53658E78-E61E-4FBB-8C7D-E86FF8377FFD}" type="presParOf" srcId="{B5F617E6-789E-47C5-9CA2-1038D0D1F5F9}" destId="{11690FB4-7813-4D2A-88FC-0966E463DA70}" srcOrd="8" destOrd="0" presId="urn:microsoft.com/office/officeart/2005/8/layout/vProcess5"/>
    <dgm:cxn modelId="{53921E97-C136-4F5F-B0D7-71D2FCED67D3}" type="presParOf" srcId="{B5F617E6-789E-47C5-9CA2-1038D0D1F5F9}" destId="{4B26334B-8277-4078-B037-DCABFA789316}" srcOrd="9" destOrd="0" presId="urn:microsoft.com/office/officeart/2005/8/layout/vProcess5"/>
    <dgm:cxn modelId="{D53828E8-5FAA-4452-B75E-47BEA6C3A171}" type="presParOf" srcId="{B5F617E6-789E-47C5-9CA2-1038D0D1F5F9}" destId="{56DDBB65-FA4F-4413-9916-0A8A78397B5A}" srcOrd="10" destOrd="0" presId="urn:microsoft.com/office/officeart/2005/8/layout/vProcess5"/>
    <dgm:cxn modelId="{E78A4105-33AB-493E-9CE4-21BCE6CEF497}" type="presParOf" srcId="{B5F617E6-789E-47C5-9CA2-1038D0D1F5F9}" destId="{C2429E7B-B20B-45C4-9D8A-2E6DD0FC51C2}" srcOrd="11" destOrd="0" presId="urn:microsoft.com/office/officeart/2005/8/layout/vProcess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14DDD6-732D-4688-A89D-AB8D6EC0B154}">
      <dsp:nvSpPr>
        <dsp:cNvPr id="0" name=""/>
        <dsp:cNvSpPr/>
      </dsp:nvSpPr>
      <dsp:spPr>
        <a:xfrm>
          <a:off x="0" y="0"/>
          <a:ext cx="6583680" cy="99571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kern="1200" dirty="0" smtClean="0">
              <a:solidFill>
                <a:srgbClr val="FFC000"/>
              </a:solidFill>
            </a:rPr>
            <a:t>ослепительная улыбка,</a:t>
          </a:r>
          <a:endParaRPr lang="ru-RU" sz="2800" kern="1200" dirty="0">
            <a:solidFill>
              <a:srgbClr val="FFC000"/>
            </a:solidFill>
          </a:endParaRPr>
        </a:p>
      </dsp:txBody>
      <dsp:txXfrm>
        <a:off x="0" y="0"/>
        <a:ext cx="5483418" cy="995711"/>
      </dsp:txXfrm>
    </dsp:sp>
    <dsp:sp modelId="{BBC8C8C8-F14B-4CF0-97ED-D408FD703C88}">
      <dsp:nvSpPr>
        <dsp:cNvPr id="0" name=""/>
        <dsp:cNvSpPr/>
      </dsp:nvSpPr>
      <dsp:spPr>
        <a:xfrm>
          <a:off x="551383" y="1176750"/>
          <a:ext cx="6583680" cy="995711"/>
        </a:xfrm>
        <a:prstGeom prst="roundRect">
          <a:avLst>
            <a:gd name="adj" fmla="val 10000"/>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kern="1200" dirty="0" smtClean="0">
              <a:solidFill>
                <a:srgbClr val="0070C0"/>
              </a:solidFill>
            </a:rPr>
            <a:t>правильная и красивая речь,</a:t>
          </a:r>
          <a:endParaRPr lang="ru-RU" sz="2800" kern="1200" dirty="0">
            <a:solidFill>
              <a:srgbClr val="0070C0"/>
            </a:solidFill>
          </a:endParaRPr>
        </a:p>
      </dsp:txBody>
      <dsp:txXfrm>
        <a:off x="551383" y="1176750"/>
        <a:ext cx="5385084" cy="995711"/>
      </dsp:txXfrm>
    </dsp:sp>
    <dsp:sp modelId="{74F00752-5475-4632-BB07-D94FF461D21F}">
      <dsp:nvSpPr>
        <dsp:cNvPr id="0" name=""/>
        <dsp:cNvSpPr/>
      </dsp:nvSpPr>
      <dsp:spPr>
        <a:xfrm>
          <a:off x="1094536" y="2353500"/>
          <a:ext cx="6583680" cy="995711"/>
        </a:xfrm>
        <a:prstGeom prst="roundRect">
          <a:avLst>
            <a:gd name="adj" fmla="val 10000"/>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kern="1200" dirty="0" smtClean="0">
              <a:solidFill>
                <a:srgbClr val="C00000"/>
              </a:solidFill>
            </a:rPr>
            <a:t>здоровый желудок,</a:t>
          </a:r>
          <a:endParaRPr lang="ru-RU" sz="2800" kern="1200" dirty="0">
            <a:solidFill>
              <a:srgbClr val="C00000"/>
            </a:solidFill>
          </a:endParaRPr>
        </a:p>
      </dsp:txBody>
      <dsp:txXfrm>
        <a:off x="1094536" y="2353500"/>
        <a:ext cx="5393313" cy="995711"/>
      </dsp:txXfrm>
    </dsp:sp>
    <dsp:sp modelId="{CA35CE47-63E6-4416-B424-61B12987A950}">
      <dsp:nvSpPr>
        <dsp:cNvPr id="0" name=""/>
        <dsp:cNvSpPr/>
      </dsp:nvSpPr>
      <dsp:spPr>
        <a:xfrm>
          <a:off x="1645920" y="3530251"/>
          <a:ext cx="6583680" cy="995711"/>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kern="1200" dirty="0" smtClean="0">
              <a:solidFill>
                <a:srgbClr val="7030A0"/>
              </a:solidFill>
            </a:rPr>
            <a:t>залог здоровья всего организма!</a:t>
          </a:r>
          <a:endParaRPr lang="ru-RU" sz="2800" kern="1200" dirty="0">
            <a:solidFill>
              <a:srgbClr val="7030A0"/>
            </a:solidFill>
          </a:endParaRPr>
        </a:p>
      </dsp:txBody>
      <dsp:txXfrm>
        <a:off x="1645920" y="3530251"/>
        <a:ext cx="5385084" cy="995711"/>
      </dsp:txXfrm>
    </dsp:sp>
    <dsp:sp modelId="{06B8B73A-BAE0-490F-9929-60C35DA38031}">
      <dsp:nvSpPr>
        <dsp:cNvPr id="0" name=""/>
        <dsp:cNvSpPr/>
      </dsp:nvSpPr>
      <dsp:spPr>
        <a:xfrm>
          <a:off x="5936467" y="762624"/>
          <a:ext cx="647212" cy="647212"/>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ru-RU" sz="2900" kern="1200" dirty="0"/>
        </a:p>
      </dsp:txBody>
      <dsp:txXfrm>
        <a:off x="5936467" y="762624"/>
        <a:ext cx="647212" cy="647212"/>
      </dsp:txXfrm>
    </dsp:sp>
    <dsp:sp modelId="{BDF1C9CC-3F46-44BE-A6DF-FA0A73A2142A}">
      <dsp:nvSpPr>
        <dsp:cNvPr id="0" name=""/>
        <dsp:cNvSpPr/>
      </dsp:nvSpPr>
      <dsp:spPr>
        <a:xfrm>
          <a:off x="6487850" y="1939375"/>
          <a:ext cx="647212" cy="647212"/>
        </a:xfrm>
        <a:prstGeom prst="downArrow">
          <a:avLst>
            <a:gd name="adj1" fmla="val 55000"/>
            <a:gd name="adj2" fmla="val 45000"/>
          </a:avLst>
        </a:prstGeom>
        <a:solidFill>
          <a:schemeClr val="accent5">
            <a:tint val="40000"/>
            <a:alpha val="90000"/>
            <a:hueOff val="-5370241"/>
            <a:satOff val="24126"/>
            <a:lumOff val="1658"/>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ru-RU" sz="2900" kern="1200" dirty="0"/>
        </a:p>
      </dsp:txBody>
      <dsp:txXfrm>
        <a:off x="6487850" y="1939375"/>
        <a:ext cx="647212" cy="647212"/>
      </dsp:txXfrm>
    </dsp:sp>
    <dsp:sp modelId="{EB74EE61-2A26-4B9B-B43B-B8697D92C2B7}">
      <dsp:nvSpPr>
        <dsp:cNvPr id="0" name=""/>
        <dsp:cNvSpPr/>
      </dsp:nvSpPr>
      <dsp:spPr>
        <a:xfrm>
          <a:off x="7031004" y="3116125"/>
          <a:ext cx="647212" cy="647212"/>
        </a:xfrm>
        <a:prstGeom prst="downArrow">
          <a:avLst>
            <a:gd name="adj1" fmla="val 55000"/>
            <a:gd name="adj2" fmla="val 45000"/>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ru-RU" sz="2900" kern="1200" dirty="0"/>
        </a:p>
      </dsp:txBody>
      <dsp:txXfrm>
        <a:off x="7031004" y="3116125"/>
        <a:ext cx="647212" cy="64721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13B1DD-91BA-4413-BFAA-1B1A2EA1FA50}" type="datetimeFigureOut">
              <a:rPr lang="ru-RU" smtClean="0"/>
              <a:pPr/>
              <a:t>25.10.2010</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F8553D-6A26-4360-91D1-05CC5C35BDA2}"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10</a:t>
            </a:fld>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11</a:t>
            </a:fld>
            <a:endParaRPr 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12</a:t>
            </a:fld>
            <a:endParaRPr lang="ru-R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13</a:t>
            </a:fld>
            <a:endParaRPr lang="ru-R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14</a:t>
            </a:fld>
            <a:endParaRPr lang="ru-R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15</a:t>
            </a:fld>
            <a:endParaRPr lang="ru-R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16</a:t>
            </a:fld>
            <a:endParaRPr lang="ru-R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17</a:t>
            </a:fld>
            <a:endParaRPr lang="ru-R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18</a:t>
            </a:fld>
            <a:endParaRPr lang="ru-R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19</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p:spPr>
      </p:sp>
      <p:sp>
        <p:nvSpPr>
          <p:cNvPr id="583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837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21FE92-127C-49B7-9E07-5A54BCE3FA4A}" type="slidenum">
              <a:rPr lang="ru-RU" smtClean="0"/>
              <a:pPr fontAlgn="base">
                <a:spcBef>
                  <a:spcPct val="0"/>
                </a:spcBef>
                <a:spcAft>
                  <a:spcPct val="0"/>
                </a:spcAft>
                <a:defRPr/>
              </a:pPr>
              <a:t>2</a:t>
            </a:fld>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20</a:t>
            </a:fld>
            <a:endParaRPr lang="ru-R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21</a:t>
            </a:fld>
            <a:endParaRPr lang="ru-R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p:spPr>
      </p:sp>
      <p:sp>
        <p:nvSpPr>
          <p:cNvPr id="2150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 </a:t>
            </a:r>
          </a:p>
        </p:txBody>
      </p:sp>
      <p:sp>
        <p:nvSpPr>
          <p:cNvPr id="215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2A6B8B-9427-490A-A664-9A1E8156B665}" type="slidenum">
              <a:rPr lang="ru-RU"/>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23</a:t>
            </a:fld>
            <a:endParaRPr lang="ru-R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24</a:t>
            </a:fld>
            <a:endParaRPr lang="ru-R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p:spPr>
      </p:sp>
      <p:sp>
        <p:nvSpPr>
          <p:cNvPr id="2457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 </a:t>
            </a:r>
          </a:p>
        </p:txBody>
      </p:sp>
      <p:sp>
        <p:nvSpPr>
          <p:cNvPr id="2458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4FB800-6892-4B98-B3BE-1E35495AF640}" type="slidenum">
              <a:rPr lang="ru-RU"/>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26</a:t>
            </a:fld>
            <a:endParaRPr lang="ru-RU"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27</a:t>
            </a:fld>
            <a:endParaRPr lang="ru-R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28</a:t>
            </a:fld>
            <a:endParaRPr lang="ru-RU"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29</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p:spPr>
      </p:sp>
      <p:sp>
        <p:nvSpPr>
          <p:cNvPr id="2048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 </a:t>
            </a:r>
          </a:p>
        </p:txBody>
      </p:sp>
      <p:sp>
        <p:nvSpPr>
          <p:cNvPr id="204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679EDF-BFD5-4117-898E-6F3A657A4D52}" type="slidenum">
              <a:rPr lang="ru-RU"/>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30</a:t>
            </a:fld>
            <a:endParaRPr lang="ru-RU"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31</a:t>
            </a:fld>
            <a:endParaRPr lang="ru-RU"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32</a:t>
            </a:fld>
            <a:endParaRPr lang="ru-RU"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33</a:t>
            </a:fld>
            <a:endParaRPr lang="ru-RU"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34</a:t>
            </a:fld>
            <a:endParaRPr lang="ru-RU"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35</a:t>
            </a:fld>
            <a:endParaRPr lang="ru-RU"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36</a:t>
            </a:fld>
            <a:endParaRPr lang="ru-RU"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43</a:t>
            </a:fld>
            <a:endParaRPr lang="ru-RU"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bwMode="auto">
          <a:noFill/>
          <a:ln>
            <a:solidFill>
              <a:srgbClr val="000000"/>
            </a:solidFill>
            <a:miter lim="800000"/>
            <a:headEnd/>
            <a:tailEnd/>
          </a:ln>
        </p:spPr>
      </p:sp>
      <p:sp>
        <p:nvSpPr>
          <p:cNvPr id="2560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 </a:t>
            </a:r>
          </a:p>
        </p:txBody>
      </p:sp>
      <p:sp>
        <p:nvSpPr>
          <p:cNvPr id="2560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CB50DF-C609-4FAB-AFFF-150AF18DEEF0}" type="slidenum">
              <a:rPr lang="ru-RU"/>
              <a:pPr/>
              <a:t>44</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p:spPr>
      </p:sp>
      <p:sp>
        <p:nvSpPr>
          <p:cNvPr id="2662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 </a:t>
            </a:r>
          </a:p>
        </p:txBody>
      </p:sp>
      <p:sp>
        <p:nvSpPr>
          <p:cNvPr id="2662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2A95C7-3317-4947-AFC1-BF2F83173E03}" type="slidenum">
              <a:rPr lang="ru-RU"/>
              <a:pPr/>
              <a:t>45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4</a:t>
            </a:fld>
            <a:endParaRPr lang="ru-RU"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46</a:t>
            </a:fld>
            <a:endParaRPr lang="ru-RU"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47</a:t>
            </a:fld>
            <a:endParaRPr lang="ru-RU"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48</a:t>
            </a:fld>
            <a:endParaRPr lang="ru-RU"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49</a:t>
            </a:fld>
            <a:endParaRPr lang="ru-RU"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50</a:t>
            </a:fld>
            <a:endParaRPr lang="ru-RU"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51</a:t>
            </a:fld>
            <a:endParaRPr lang="ru-RU"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52</a:t>
            </a:fld>
            <a:endParaRPr lang="ru-RU"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53</a:t>
            </a:fld>
            <a:endParaRPr lang="ru-RU"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54</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5</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6</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7</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8</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F8553D-6A26-4360-91D1-05CC5C35BDA2}" type="slidenum">
              <a:rPr lang="ru-RU" smtClean="0"/>
              <a:pPr/>
              <a:t>9</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EC3DBD6-E678-4992-9523-E20ECE0E2DD6}" type="datetimeFigureOut">
              <a:rPr lang="ru-RU" smtClean="0"/>
              <a:pPr/>
              <a:t>25.10.2010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C043636-1034-49DD-ADD4-BCFE8E887DE0}" type="slidenum">
              <a:rPr lang="ru-RU" smtClean="0"/>
              <a:pPr/>
              <a:t>‹#›</a:t>
            </a:fld>
            <a:endParaRPr lang="ru-RU" dirty="0"/>
          </a:p>
        </p:txBody>
      </p:sp>
    </p:spTree>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EC3DBD6-E678-4992-9523-E20ECE0E2DD6}" type="datetimeFigureOut">
              <a:rPr lang="ru-RU" smtClean="0"/>
              <a:pPr/>
              <a:t>25.10.2010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C043636-1034-49DD-ADD4-BCFE8E887DE0}" type="slidenum">
              <a:rPr lang="ru-RU" smtClean="0"/>
              <a:pPr/>
              <a:t>‹#›</a:t>
            </a:fld>
            <a:endParaRPr lang="ru-RU" dirty="0"/>
          </a:p>
        </p:txBody>
      </p:sp>
    </p:spTree>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EC3DBD6-E678-4992-9523-E20ECE0E2DD6}" type="datetimeFigureOut">
              <a:rPr lang="ru-RU" smtClean="0"/>
              <a:pPr/>
              <a:t>25.10.2010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C043636-1034-49DD-ADD4-BCFE8E887DE0}" type="slidenum">
              <a:rPr lang="ru-RU" smtClean="0"/>
              <a:pPr/>
              <a:t>‹#›</a:t>
            </a:fld>
            <a:endParaRPr lang="ru-RU" dirty="0"/>
          </a:p>
        </p:txBody>
      </p:sp>
    </p:spTree>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EC3DBD6-E678-4992-9523-E20ECE0E2DD6}" type="datetimeFigureOut">
              <a:rPr lang="ru-RU" smtClean="0"/>
              <a:pPr/>
              <a:t>25.10.2010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C043636-1034-49DD-ADD4-BCFE8E887DE0}" type="slidenum">
              <a:rPr lang="ru-RU" smtClean="0"/>
              <a:pPr/>
              <a:t>‹#›</a:t>
            </a:fld>
            <a:endParaRPr lang="ru-RU" dirty="0"/>
          </a:p>
        </p:txBody>
      </p:sp>
    </p:spTree>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EC3DBD6-E678-4992-9523-E20ECE0E2DD6}" type="datetimeFigureOut">
              <a:rPr lang="ru-RU" smtClean="0"/>
              <a:pPr/>
              <a:t>25.10.2010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C043636-1034-49DD-ADD4-BCFE8E887DE0}" type="slidenum">
              <a:rPr lang="ru-RU" smtClean="0"/>
              <a:pPr/>
              <a:t>‹#›</a:t>
            </a:fld>
            <a:endParaRPr lang="ru-RU" dirty="0"/>
          </a:p>
        </p:txBody>
      </p:sp>
    </p:spTree>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EC3DBD6-E678-4992-9523-E20ECE0E2DD6}" type="datetimeFigureOut">
              <a:rPr lang="ru-RU" smtClean="0"/>
              <a:pPr/>
              <a:t>25.10.2010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C043636-1034-49DD-ADD4-BCFE8E887DE0}" type="slidenum">
              <a:rPr lang="ru-RU" smtClean="0"/>
              <a:pPr/>
              <a:t>‹#›</a:t>
            </a:fld>
            <a:endParaRPr lang="ru-RU" dirty="0"/>
          </a:p>
        </p:txBody>
      </p:sp>
    </p:spTree>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EC3DBD6-E678-4992-9523-E20ECE0E2DD6}" type="datetimeFigureOut">
              <a:rPr lang="ru-RU" smtClean="0"/>
              <a:pPr/>
              <a:t>25.10.2010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2C043636-1034-49DD-ADD4-BCFE8E887DE0}" type="slidenum">
              <a:rPr lang="ru-RU" smtClean="0"/>
              <a:pPr/>
              <a:t>‹#›</a:t>
            </a:fld>
            <a:endParaRPr lang="ru-RU" dirty="0"/>
          </a:p>
        </p:txBody>
      </p:sp>
    </p:spTree>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EC3DBD6-E678-4992-9523-E20ECE0E2DD6}" type="datetimeFigureOut">
              <a:rPr lang="ru-RU" smtClean="0"/>
              <a:pPr/>
              <a:t>25.10.2010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2C043636-1034-49DD-ADD4-BCFE8E887DE0}" type="slidenum">
              <a:rPr lang="ru-RU" smtClean="0"/>
              <a:pPr/>
              <a:t>‹#›</a:t>
            </a:fld>
            <a:endParaRPr lang="ru-RU" dirty="0"/>
          </a:p>
        </p:txBody>
      </p:sp>
    </p:spTree>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EC3DBD6-E678-4992-9523-E20ECE0E2DD6}" type="datetimeFigureOut">
              <a:rPr lang="ru-RU" smtClean="0"/>
              <a:pPr/>
              <a:t>25.10.2010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2C043636-1034-49DD-ADD4-BCFE8E887DE0}" type="slidenum">
              <a:rPr lang="ru-RU" smtClean="0"/>
              <a:pPr/>
              <a:t>‹#›</a:t>
            </a:fld>
            <a:endParaRPr lang="ru-RU" dirty="0"/>
          </a:p>
        </p:txBody>
      </p:sp>
    </p:spTree>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EC3DBD6-E678-4992-9523-E20ECE0E2DD6}" type="datetimeFigureOut">
              <a:rPr lang="ru-RU" smtClean="0"/>
              <a:pPr/>
              <a:t>25.10.2010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C043636-1034-49DD-ADD4-BCFE8E887DE0}" type="slidenum">
              <a:rPr lang="ru-RU" smtClean="0"/>
              <a:pPr/>
              <a:t>‹#›</a:t>
            </a:fld>
            <a:endParaRPr lang="ru-RU" dirty="0"/>
          </a:p>
        </p:txBody>
      </p:sp>
    </p:spTree>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EC3DBD6-E678-4992-9523-E20ECE0E2DD6}" type="datetimeFigureOut">
              <a:rPr lang="ru-RU" smtClean="0"/>
              <a:pPr/>
              <a:t>25.10.2010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C043636-1034-49DD-ADD4-BCFE8E887DE0}" type="slidenum">
              <a:rPr lang="ru-RU" smtClean="0"/>
              <a:pPr/>
              <a:t>‹#›</a:t>
            </a:fld>
            <a:endParaRPr lang="ru-RU" dirty="0"/>
          </a:p>
        </p:txBody>
      </p:sp>
    </p:spTree>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3DBD6-E678-4992-9523-E20ECE0E2DD6}" type="datetimeFigureOut">
              <a:rPr lang="ru-RU" smtClean="0"/>
              <a:pPr/>
              <a:t>25.10.2010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43636-1034-49DD-ADD4-BCFE8E887DE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3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0.gif"/><Relationship Id="rId5" Type="http://schemas.openxmlformats.org/officeDocument/2006/relationships/hyperlink" Target="file:///F:\Part%202\animations\people2\dental_care\vp_toothbrush_brushing_m_a.htm" TargetMode="External"/><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57.gif"/><Relationship Id="rId4" Type="http://schemas.openxmlformats.org/officeDocument/2006/relationships/hyperlink" Target="file:///F:\Part%202\animations\people2\dental_care\vp_tooth_waving.ht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47.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gi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 Id="rId9" Type="http://schemas.openxmlformats.org/officeDocument/2006/relationships/image" Target="../media/image71.jpeg"/></Relationships>
</file>

<file path=ppt/slides/_rels/slide4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5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5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5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5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57158" y="1714488"/>
            <a:ext cx="8572560" cy="4714908"/>
          </a:xfrm>
        </p:spPr>
        <p:txBody>
          <a:bodyPr>
            <a:normAutofit lnSpcReduction="10000"/>
          </a:bodyPr>
          <a:lstStyle/>
          <a:p>
            <a:endParaRPr lang="ru-RU" dirty="0" smtClean="0"/>
          </a:p>
          <a:p>
            <a:r>
              <a:rPr lang="ru-RU" sz="5200" b="1" dirty="0" smtClean="0">
                <a:solidFill>
                  <a:schemeClr val="bg1"/>
                </a:solidFill>
              </a:rPr>
              <a:t>Беседа.</a:t>
            </a:r>
          </a:p>
          <a:p>
            <a:r>
              <a:rPr lang="ru-RU" sz="5200" b="1" dirty="0" smtClean="0">
                <a:solidFill>
                  <a:schemeClr val="bg1"/>
                </a:solidFill>
              </a:rPr>
              <a:t>Надо ли беречь зубы и почему?</a:t>
            </a:r>
          </a:p>
          <a:p>
            <a:pPr algn="r"/>
            <a:endParaRPr lang="ru-RU" sz="2400" dirty="0" smtClean="0"/>
          </a:p>
          <a:p>
            <a:pPr algn="r"/>
            <a:endParaRPr lang="ru-RU" sz="2400" dirty="0" smtClean="0"/>
          </a:p>
          <a:p>
            <a:pPr algn="r"/>
            <a:endParaRPr lang="ru-RU" sz="2400" dirty="0" smtClean="0"/>
          </a:p>
          <a:p>
            <a:pPr algn="r"/>
            <a:r>
              <a:rPr lang="ru-RU" sz="2400" dirty="0" smtClean="0">
                <a:solidFill>
                  <a:srgbClr val="FFFF00"/>
                </a:solidFill>
              </a:rPr>
              <a:t>.</a:t>
            </a:r>
          </a:p>
          <a:p>
            <a:pPr algn="r"/>
            <a:endParaRPr lang="ru-RU" sz="2400" dirty="0" smtClean="0">
              <a:solidFill>
                <a:srgbClr val="FFFF00"/>
              </a:solidFill>
            </a:endParaRPr>
          </a:p>
          <a:p>
            <a:endParaRPr lang="ru-RU" sz="2400" dirty="0" smtClean="0">
              <a:solidFill>
                <a:srgbClr val="FFFF00"/>
              </a:solidFill>
            </a:endParaRPr>
          </a:p>
          <a:p>
            <a:pPr algn="r"/>
            <a:endParaRPr lang="ru-RU" dirty="0"/>
          </a:p>
        </p:txBody>
      </p:sp>
    </p:spTree>
  </p:cSld>
  <p:clrMapOvr>
    <a:masterClrMapping/>
  </p:clrMapOvr>
  <p:transition advClick="0" advTm="3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dirty="0" smtClean="0">
                <a:solidFill>
                  <a:schemeClr val="bg1"/>
                </a:solidFill>
              </a:rPr>
              <a:t>2. Какие бывают зубы?</a:t>
            </a:r>
            <a:endParaRPr lang="ru-RU" sz="4800" dirty="0">
              <a:solidFill>
                <a:schemeClr val="bg1"/>
              </a:solidFill>
            </a:endParaRPr>
          </a:p>
        </p:txBody>
      </p:sp>
      <p:sp>
        <p:nvSpPr>
          <p:cNvPr id="4" name="Содержимое 3"/>
          <p:cNvSpPr>
            <a:spLocks noGrp="1"/>
          </p:cNvSpPr>
          <p:nvPr>
            <p:ph sz="half" idx="2"/>
          </p:nvPr>
        </p:nvSpPr>
        <p:spPr/>
        <p:txBody>
          <a:bodyPr>
            <a:noAutofit/>
          </a:bodyPr>
          <a:lstStyle/>
          <a:p>
            <a:r>
              <a:rPr lang="ru-RU" sz="2400" dirty="0" smtClean="0">
                <a:solidFill>
                  <a:srgbClr val="002060"/>
                </a:solidFill>
              </a:rPr>
              <a:t>Резцы. С их помощью мы откусываем пищу, словно отрезая её.</a:t>
            </a:r>
          </a:p>
          <a:p>
            <a:endParaRPr lang="ru-RU" sz="2400" dirty="0" smtClean="0">
              <a:solidFill>
                <a:srgbClr val="002060"/>
              </a:solidFill>
            </a:endParaRPr>
          </a:p>
          <a:p>
            <a:r>
              <a:rPr lang="ru-RU" sz="2400" dirty="0" smtClean="0">
                <a:solidFill>
                  <a:srgbClr val="002060"/>
                </a:solidFill>
              </a:rPr>
              <a:t>Клыки. Они легко входят в пищу и удерживают её при пережёвывании.</a:t>
            </a:r>
          </a:p>
          <a:p>
            <a:endParaRPr lang="ru-RU" sz="2400" dirty="0" smtClean="0">
              <a:solidFill>
                <a:srgbClr val="002060"/>
              </a:solidFill>
            </a:endParaRPr>
          </a:p>
          <a:p>
            <a:r>
              <a:rPr lang="ru-RU" sz="2400" dirty="0" smtClean="0">
                <a:solidFill>
                  <a:srgbClr val="002060"/>
                </a:solidFill>
              </a:rPr>
              <a:t>Боковые. Служат для размельчения и перемалывания пищи. </a:t>
            </a:r>
            <a:endParaRPr lang="ru-RU" sz="2400" dirty="0">
              <a:solidFill>
                <a:srgbClr val="002060"/>
              </a:solidFill>
            </a:endParaRPr>
          </a:p>
        </p:txBody>
      </p:sp>
      <p:pic>
        <p:nvPicPr>
          <p:cNvPr id="7170" name="Picture 2" descr="H:\Новая папка (4)\tumb-1238504840.JPG"/>
          <p:cNvPicPr>
            <a:picLocks noGrp="1" noChangeAspect="1" noChangeArrowheads="1"/>
          </p:cNvPicPr>
          <p:nvPr>
            <p:ph sz="half" idx="1"/>
          </p:nvPr>
        </p:nvPicPr>
        <p:blipFill>
          <a:blip r:embed="rId3" cstate="email"/>
          <a:srcRect/>
          <a:stretch>
            <a:fillRect/>
          </a:stretch>
        </p:blipFill>
        <p:spPr bwMode="auto">
          <a:xfrm>
            <a:off x="676912" y="1600200"/>
            <a:ext cx="3599175" cy="4525963"/>
          </a:xfrm>
          <a:prstGeom prst="rect">
            <a:avLst/>
          </a:prstGeom>
          <a:noFill/>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 calcmode="lin" valueType="num">
                                      <p:cBhvr>
                                        <p:cTn id="9" dur="3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 calcmode="lin" valueType="num">
                                      <p:cBhvr>
                                        <p:cTn id="15" dur="2000" fill="hold"/>
                                        <p:tgtEl>
                                          <p:spTgt spid="7170"/>
                                        </p:tgtEl>
                                        <p:attrNameLst>
                                          <p:attrName>ppt_w</p:attrName>
                                        </p:attrNameLst>
                                      </p:cBhvr>
                                      <p:tavLst>
                                        <p:tav tm="0">
                                          <p:val>
                                            <p:fltVal val="0"/>
                                          </p:val>
                                        </p:tav>
                                        <p:tav tm="100000">
                                          <p:val>
                                            <p:strVal val="#ppt_w"/>
                                          </p:val>
                                        </p:tav>
                                      </p:tavLst>
                                    </p:anim>
                                    <p:anim calcmode="lin" valueType="num">
                                      <p:cBhvr>
                                        <p:cTn id="16" dur="2000" fill="hold"/>
                                        <p:tgtEl>
                                          <p:spTgt spid="7170"/>
                                        </p:tgtEl>
                                        <p:attrNameLst>
                                          <p:attrName>ppt_h</p:attrName>
                                        </p:attrNameLst>
                                      </p:cBhvr>
                                      <p:tavLst>
                                        <p:tav tm="0">
                                          <p:val>
                                            <p:fltVal val="0"/>
                                          </p:val>
                                        </p:tav>
                                        <p:tav tm="100000">
                                          <p:val>
                                            <p:strVal val="#ppt_h"/>
                                          </p:val>
                                        </p:tav>
                                      </p:tavLst>
                                    </p:anim>
                                    <p:anim calcmode="lin" valueType="num">
                                      <p:cBhvr>
                                        <p:cTn id="17" dur="2000" fill="hold"/>
                                        <p:tgtEl>
                                          <p:spTgt spid="7170"/>
                                        </p:tgtEl>
                                        <p:attrNameLst>
                                          <p:attrName>style.rotation</p:attrName>
                                        </p:attrNameLst>
                                      </p:cBhvr>
                                      <p:tavLst>
                                        <p:tav tm="0">
                                          <p:val>
                                            <p:fltVal val="360"/>
                                          </p:val>
                                        </p:tav>
                                        <p:tav tm="100000">
                                          <p:val>
                                            <p:fltVal val="0"/>
                                          </p:val>
                                        </p:tav>
                                      </p:tavLst>
                                    </p:anim>
                                    <p:animEffect transition="in" filter="fade">
                                      <p:cBhvr>
                                        <p:cTn id="18" dur="2000"/>
                                        <p:tgtEl>
                                          <p:spTgt spid="7170"/>
                                        </p:tgtEl>
                                      </p:cBhvr>
                                    </p:animEffec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nodeType="clickEffect">
                                  <p:stCondLst>
                                    <p:cond delay="0"/>
                                  </p:stCondLst>
                                  <p:iterate type="lt">
                                    <p:tmPct val="50000"/>
                                  </p:iterate>
                                  <p:childTnLst>
                                    <p:set>
                                      <p:cBhvr>
                                        <p:cTn id="22"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23" dur="50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50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25" dur="500"/>
                                        <p:tgtEl>
                                          <p:spTgt spid="4">
                                            <p:txEl>
                                              <p:pRg st="0" end="0"/>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nodeType="clickEffect">
                                  <p:stCondLst>
                                    <p:cond delay="0"/>
                                  </p:stCondLst>
                                  <p:iterate type="lt">
                                    <p:tmPct val="50000"/>
                                  </p:iterate>
                                  <p:childTnLst>
                                    <p:set>
                                      <p:cBhvr>
                                        <p:cTn id="29"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30" dur="50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50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32" dur="500"/>
                                        <p:tgtEl>
                                          <p:spTgt spid="4">
                                            <p:txEl>
                                              <p:pRg st="2" end="2"/>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nodeType="clickEffect">
                                  <p:stCondLst>
                                    <p:cond delay="0"/>
                                  </p:stCondLst>
                                  <p:iterate type="lt">
                                    <p:tmPct val="50000"/>
                                  </p:iterate>
                                  <p:childTnLst>
                                    <p:set>
                                      <p:cBhvr>
                                        <p:cTn id="36" dur="1" fill="hold">
                                          <p:stCondLst>
                                            <p:cond delay="0"/>
                                          </p:stCondLst>
                                        </p:cTn>
                                        <p:tgtEl>
                                          <p:spTgt spid="4">
                                            <p:txEl>
                                              <p:pRg st="4" end="4"/>
                                            </p:txEl>
                                          </p:spTgt>
                                        </p:tgtEl>
                                        <p:attrNameLst>
                                          <p:attrName>style.visibility</p:attrName>
                                        </p:attrNameLst>
                                      </p:cBhvr>
                                      <p:to>
                                        <p:strVal val="visible"/>
                                      </p:to>
                                    </p:set>
                                    <p:anim calcmode="discrete" valueType="clr">
                                      <p:cBhvr override="childStyle">
                                        <p:cTn id="37" dur="500"/>
                                        <p:tgtEl>
                                          <p:spTgt spid="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500"/>
                                        <p:tgtEl>
                                          <p:spTgt spid="4">
                                            <p:txEl>
                                              <p:pRg st="4" end="4"/>
                                            </p:txEl>
                                          </p:spTgt>
                                        </p:tgtEl>
                                        <p:attrNameLst>
                                          <p:attrName>fillcolor</p:attrName>
                                        </p:attrNameLst>
                                      </p:cBhvr>
                                      <p:tavLst>
                                        <p:tav tm="0">
                                          <p:val>
                                            <p:clrVal>
                                              <a:schemeClr val="accent2"/>
                                            </p:clrVal>
                                          </p:val>
                                        </p:tav>
                                        <p:tav tm="50000">
                                          <p:val>
                                            <p:clrVal>
                                              <a:schemeClr val="hlink"/>
                                            </p:clrVal>
                                          </p:val>
                                        </p:tav>
                                      </p:tavLst>
                                    </p:anim>
                                    <p:set>
                                      <p:cBhvr>
                                        <p:cTn id="39" dur="500"/>
                                        <p:tgtEl>
                                          <p:spTgt spid="4">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sz="half" idx="2"/>
          </p:nvPr>
        </p:nvSpPr>
        <p:spPr>
          <a:xfrm>
            <a:off x="4857752" y="714356"/>
            <a:ext cx="3829048" cy="5411807"/>
          </a:xfrm>
        </p:spPr>
        <p:txBody>
          <a:bodyPr>
            <a:noAutofit/>
          </a:bodyPr>
          <a:lstStyle/>
          <a:p>
            <a:pPr>
              <a:buNone/>
            </a:pPr>
            <a:r>
              <a:rPr lang="ru-RU" dirty="0" smtClean="0">
                <a:solidFill>
                  <a:srgbClr val="FFFF00"/>
                </a:solidFill>
              </a:rPr>
              <a:t>У зубов есть свои имена:</a:t>
            </a:r>
          </a:p>
          <a:p>
            <a:pPr>
              <a:buNone/>
            </a:pPr>
            <a:r>
              <a:rPr lang="ru-RU" dirty="0" smtClean="0">
                <a:solidFill>
                  <a:srgbClr val="FFFF00"/>
                </a:solidFill>
              </a:rPr>
              <a:t>                    резцы,</a:t>
            </a:r>
          </a:p>
          <a:p>
            <a:pPr>
              <a:buNone/>
            </a:pPr>
            <a:r>
              <a:rPr lang="ru-RU" dirty="0" smtClean="0">
                <a:solidFill>
                  <a:srgbClr val="FFFF00"/>
                </a:solidFill>
              </a:rPr>
              <a:t>                    клыки,</a:t>
            </a:r>
          </a:p>
          <a:p>
            <a:pPr>
              <a:buNone/>
            </a:pPr>
            <a:r>
              <a:rPr lang="ru-RU" dirty="0" smtClean="0">
                <a:solidFill>
                  <a:srgbClr val="FFFF00"/>
                </a:solidFill>
              </a:rPr>
              <a:t>                    боковые.</a:t>
            </a:r>
          </a:p>
          <a:p>
            <a:pPr>
              <a:buNone/>
            </a:pPr>
            <a:r>
              <a:rPr lang="ru-RU" dirty="0" smtClean="0">
                <a:solidFill>
                  <a:srgbClr val="FFFF00"/>
                </a:solidFill>
              </a:rPr>
              <a:t>    Каждая группа зубов выполняет разные задачи: откусывать пищу, удерживать, перемалывать и измельчать её. </a:t>
            </a:r>
            <a:endParaRPr lang="ru-RU" dirty="0">
              <a:solidFill>
                <a:srgbClr val="FFFF00"/>
              </a:solidFill>
            </a:endParaRPr>
          </a:p>
        </p:txBody>
      </p:sp>
      <p:pic>
        <p:nvPicPr>
          <p:cNvPr id="8" name="Picture 4" descr="C:\Users\1\Pictures\КАРТИНКИ\АНИМИРОВАННЫЕ КАРТИНКИ\1 (363).gif"/>
          <p:cNvPicPr>
            <a:picLocks noGrp="1" noChangeAspect="1" noChangeArrowheads="1" noCrop="1"/>
          </p:cNvPicPr>
          <p:nvPr>
            <p:ph sz="half" idx="1"/>
          </p:nvPr>
        </p:nvPicPr>
        <p:blipFill>
          <a:blip r:embed="rId3" cstate="print"/>
          <a:srcRect/>
          <a:stretch>
            <a:fillRect/>
          </a:stretch>
        </p:blipFill>
        <p:spPr bwMode="auto">
          <a:xfrm>
            <a:off x="1142976" y="2214554"/>
            <a:ext cx="3143272" cy="281240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p:cTn id="20"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p:cTn id="27"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28"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29" dur="10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 calcmode="lin" valueType="num">
                                      <p:cBhvr>
                                        <p:cTn id="34" dur="1000" fill="hold"/>
                                        <p:tgtEl>
                                          <p:spTgt spid="7">
                                            <p:txEl>
                                              <p:pRg st="3" end="3"/>
                                            </p:txEl>
                                          </p:spTgt>
                                        </p:tgtEl>
                                        <p:attrNameLst>
                                          <p:attrName>ppt_w</p:attrName>
                                        </p:attrNameLst>
                                      </p:cBhvr>
                                      <p:tavLst>
                                        <p:tav tm="0">
                                          <p:val>
                                            <p:strVal val="#ppt_w*0.70"/>
                                          </p:val>
                                        </p:tav>
                                        <p:tav tm="100000">
                                          <p:val>
                                            <p:strVal val="#ppt_w"/>
                                          </p:val>
                                        </p:tav>
                                      </p:tavLst>
                                    </p:anim>
                                    <p:anim calcmode="lin" valueType="num">
                                      <p:cBhvr>
                                        <p:cTn id="35" dur="1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36" dur="1000"/>
                                        <p:tgtEl>
                                          <p:spTgt spid="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 calcmode="lin" valueType="num">
                                      <p:cBhvr>
                                        <p:cTn id="41" dur="1000" fill="hold"/>
                                        <p:tgtEl>
                                          <p:spTgt spid="7">
                                            <p:txEl>
                                              <p:pRg st="4" end="4"/>
                                            </p:txEl>
                                          </p:spTgt>
                                        </p:tgtEl>
                                        <p:attrNameLst>
                                          <p:attrName>ppt_w</p:attrName>
                                        </p:attrNameLst>
                                      </p:cBhvr>
                                      <p:tavLst>
                                        <p:tav tm="0">
                                          <p:val>
                                            <p:strVal val="#ppt_w*0.70"/>
                                          </p:val>
                                        </p:tav>
                                        <p:tav tm="100000">
                                          <p:val>
                                            <p:strVal val="#ppt_w"/>
                                          </p:val>
                                        </p:tav>
                                      </p:tavLst>
                                    </p:anim>
                                    <p:anim calcmode="lin" valueType="num">
                                      <p:cBhvr>
                                        <p:cTn id="42" dur="1000" fill="hold"/>
                                        <p:tgtEl>
                                          <p:spTgt spid="7">
                                            <p:txEl>
                                              <p:pRg st="4" end="4"/>
                                            </p:txEl>
                                          </p:spTgt>
                                        </p:tgtEl>
                                        <p:attrNameLst>
                                          <p:attrName>ppt_h</p:attrName>
                                        </p:attrNameLst>
                                      </p:cBhvr>
                                      <p:tavLst>
                                        <p:tav tm="0">
                                          <p:val>
                                            <p:strVal val="#ppt_h"/>
                                          </p:val>
                                        </p:tav>
                                        <p:tav tm="100000">
                                          <p:val>
                                            <p:strVal val="#ppt_h"/>
                                          </p:val>
                                        </p:tav>
                                      </p:tavLst>
                                    </p:anim>
                                    <p:animEffect transition="in" filter="fade">
                                      <p:cBhvr>
                                        <p:cTn id="43"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ru-RU" dirty="0" smtClean="0">
                <a:solidFill>
                  <a:schemeClr val="bg1"/>
                </a:solidFill>
              </a:rPr>
              <a:t>Какие ещё бывают зубы?</a:t>
            </a:r>
            <a:endParaRPr lang="ru-RU" dirty="0">
              <a:solidFill>
                <a:schemeClr val="bg1"/>
              </a:solidFill>
            </a:endParaRPr>
          </a:p>
        </p:txBody>
      </p:sp>
      <p:pic>
        <p:nvPicPr>
          <p:cNvPr id="4098" name="Picture 2" descr="H:\Новая папка (4)\teeth.jpg"/>
          <p:cNvPicPr>
            <a:picLocks noGrp="1" noChangeAspect="1" noChangeArrowheads="1"/>
          </p:cNvPicPr>
          <p:nvPr>
            <p:ph sz="half" idx="2"/>
          </p:nvPr>
        </p:nvPicPr>
        <p:blipFill>
          <a:blip r:embed="rId3" cstate="email"/>
          <a:stretch>
            <a:fillRect/>
          </a:stretch>
        </p:blipFill>
        <p:spPr bwMode="auto">
          <a:xfrm>
            <a:off x="4786314" y="1785926"/>
            <a:ext cx="4039985" cy="3429000"/>
          </a:xfrm>
          <a:prstGeom prst="rect">
            <a:avLst/>
          </a:prstGeom>
          <a:noFill/>
        </p:spPr>
      </p:pic>
      <p:sp>
        <p:nvSpPr>
          <p:cNvPr id="8" name="Текст 7"/>
          <p:cNvSpPr>
            <a:spLocks noGrp="1"/>
          </p:cNvSpPr>
          <p:nvPr>
            <p:ph type="body" sz="quarter" idx="3"/>
          </p:nvPr>
        </p:nvSpPr>
        <p:spPr>
          <a:xfrm>
            <a:off x="4645025" y="5357827"/>
            <a:ext cx="4041775" cy="928694"/>
          </a:xfrm>
        </p:spPr>
        <p:txBody>
          <a:bodyPr>
            <a:normAutofit/>
          </a:bodyPr>
          <a:lstStyle/>
          <a:p>
            <a:r>
              <a:rPr lang="ru-RU" sz="4000" b="0" dirty="0" smtClean="0">
                <a:solidFill>
                  <a:srgbClr val="0070C0"/>
                </a:solidFill>
              </a:rPr>
              <a:t>      Постоянные</a:t>
            </a:r>
            <a:endParaRPr lang="ru-RU" sz="4000" b="0" dirty="0">
              <a:solidFill>
                <a:srgbClr val="0070C0"/>
              </a:solidFill>
            </a:endParaRPr>
          </a:p>
        </p:txBody>
      </p:sp>
      <p:pic>
        <p:nvPicPr>
          <p:cNvPr id="10" name="Содержимое 9" descr="2260.jpeg"/>
          <p:cNvPicPr>
            <a:picLocks noGrp="1" noChangeAspect="1"/>
          </p:cNvPicPr>
          <p:nvPr>
            <p:ph sz="quarter" idx="4"/>
          </p:nvPr>
        </p:nvPicPr>
        <p:blipFill>
          <a:blip r:embed="rId4" cstate="email"/>
          <a:stretch>
            <a:fillRect/>
          </a:stretch>
        </p:blipFill>
        <p:spPr>
          <a:xfrm>
            <a:off x="357158" y="1785926"/>
            <a:ext cx="4041775" cy="3429024"/>
          </a:xfrm>
        </p:spPr>
      </p:pic>
      <p:sp>
        <p:nvSpPr>
          <p:cNvPr id="9" name="Текст 8"/>
          <p:cNvSpPr>
            <a:spLocks noGrp="1"/>
          </p:cNvSpPr>
          <p:nvPr>
            <p:ph type="body" idx="1"/>
          </p:nvPr>
        </p:nvSpPr>
        <p:spPr>
          <a:xfrm>
            <a:off x="603250" y="5357827"/>
            <a:ext cx="4040188" cy="928693"/>
          </a:xfrm>
        </p:spPr>
        <p:txBody>
          <a:bodyPr>
            <a:normAutofit/>
          </a:bodyPr>
          <a:lstStyle/>
          <a:p>
            <a:r>
              <a:rPr lang="ru-RU" sz="4000" b="0" dirty="0" smtClean="0">
                <a:solidFill>
                  <a:srgbClr val="0070C0"/>
                </a:solidFill>
              </a:rPr>
              <a:t>Молочные зубы</a:t>
            </a:r>
            <a:endParaRPr lang="ru-RU" sz="4000" b="0" dirty="0">
              <a:solidFill>
                <a:srgbClr val="0070C0"/>
              </a:solidFill>
            </a:endParaRP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 calcmode="lin" valueType="num">
                                      <p:cBhvr>
                                        <p:cTn id="9" dur="3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p:cTn id="23" dur="1000" fill="hold"/>
                                        <p:tgtEl>
                                          <p:spTgt spid="9">
                                            <p:txEl>
                                              <p:pRg st="0" end="0"/>
                                            </p:txEl>
                                          </p:spTgt>
                                        </p:tgtEl>
                                        <p:attrNameLst>
                                          <p:attrName>ppt_x</p:attrName>
                                        </p:attrNameLst>
                                      </p:cBhvr>
                                      <p:tavLst>
                                        <p:tav tm="0">
                                          <p:val>
                                            <p:strVal val="#ppt_x-.2"/>
                                          </p:val>
                                        </p:tav>
                                        <p:tav tm="100000">
                                          <p:val>
                                            <p:strVal val="#ppt_x"/>
                                          </p:val>
                                        </p:tav>
                                      </p:tavLst>
                                    </p:anim>
                                    <p:anim calcmode="lin" valueType="num">
                                      <p:cBhvr>
                                        <p:cTn id="24" dur="1000" fill="hold"/>
                                        <p:tgtEl>
                                          <p:spTgt spid="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4098"/>
                                        </p:tgtEl>
                                        <p:attrNameLst>
                                          <p:attrName>style.visibility</p:attrName>
                                        </p:attrNameLst>
                                      </p:cBhvr>
                                      <p:to>
                                        <p:strVal val="visible"/>
                                      </p:to>
                                    </p:set>
                                    <p:anim calcmode="lin" valueType="num">
                                      <p:cBhvr>
                                        <p:cTn id="30" dur="1000" fill="hold"/>
                                        <p:tgtEl>
                                          <p:spTgt spid="4098"/>
                                        </p:tgtEl>
                                        <p:attrNameLst>
                                          <p:attrName>ppt_w</p:attrName>
                                        </p:attrNameLst>
                                      </p:cBhvr>
                                      <p:tavLst>
                                        <p:tav tm="0">
                                          <p:val>
                                            <p:fltVal val="0"/>
                                          </p:val>
                                        </p:tav>
                                        <p:tav tm="100000">
                                          <p:val>
                                            <p:strVal val="#ppt_w"/>
                                          </p:val>
                                        </p:tav>
                                      </p:tavLst>
                                    </p:anim>
                                    <p:anim calcmode="lin" valueType="num">
                                      <p:cBhvr>
                                        <p:cTn id="31" dur="1000" fill="hold"/>
                                        <p:tgtEl>
                                          <p:spTgt spid="4098"/>
                                        </p:tgtEl>
                                        <p:attrNameLst>
                                          <p:attrName>ppt_h</p:attrName>
                                        </p:attrNameLst>
                                      </p:cBhvr>
                                      <p:tavLst>
                                        <p:tav tm="0">
                                          <p:val>
                                            <p:fltVal val="0"/>
                                          </p:val>
                                        </p:tav>
                                        <p:tav tm="100000">
                                          <p:val>
                                            <p:strVal val="#ppt_h"/>
                                          </p:val>
                                        </p:tav>
                                      </p:tavLst>
                                    </p:anim>
                                    <p:anim calcmode="lin" valueType="num">
                                      <p:cBhvr>
                                        <p:cTn id="32"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 calcmode="lin" valueType="num">
                                      <p:cBhvr>
                                        <p:cTn id="38" dur="1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39" dur="1000" fill="hold"/>
                                        <p:tgtEl>
                                          <p:spTgt spid="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796908"/>
          </a:xfrm>
        </p:spPr>
        <p:txBody>
          <a:bodyPr/>
          <a:lstStyle/>
          <a:p>
            <a:r>
              <a:rPr lang="ru-RU" dirty="0" smtClean="0">
                <a:solidFill>
                  <a:schemeClr val="bg1"/>
                </a:solidFill>
              </a:rPr>
              <a:t>Молочные зубы</a:t>
            </a:r>
            <a:endParaRPr lang="ru-RU" dirty="0">
              <a:solidFill>
                <a:schemeClr val="bg1"/>
              </a:solidFill>
            </a:endParaRPr>
          </a:p>
        </p:txBody>
      </p:sp>
      <p:sp>
        <p:nvSpPr>
          <p:cNvPr id="4" name="Содержимое 3"/>
          <p:cNvSpPr>
            <a:spLocks noGrp="1"/>
          </p:cNvSpPr>
          <p:nvPr>
            <p:ph sz="half" idx="2"/>
          </p:nvPr>
        </p:nvSpPr>
        <p:spPr>
          <a:xfrm>
            <a:off x="4648200" y="1357298"/>
            <a:ext cx="4038600" cy="5214974"/>
          </a:xfrm>
        </p:spPr>
        <p:txBody>
          <a:bodyPr>
            <a:noAutofit/>
          </a:bodyPr>
          <a:lstStyle/>
          <a:p>
            <a:pPr>
              <a:buNone/>
            </a:pPr>
            <a:r>
              <a:rPr lang="ru-RU" sz="2400" dirty="0" smtClean="0">
                <a:solidFill>
                  <a:srgbClr val="0070C0"/>
                </a:solidFill>
              </a:rPr>
              <a:t>    У маленьких детей первые зубы появляются в возрасте 6-8 месяцев. К двум годам их становится 20. Это молочные зубы. Они </a:t>
            </a:r>
            <a:r>
              <a:rPr lang="ru-RU" sz="2400" u="sng" dirty="0" smtClean="0">
                <a:solidFill>
                  <a:srgbClr val="0070C0"/>
                </a:solidFill>
              </a:rPr>
              <a:t>формируют место для коренных зубов</a:t>
            </a:r>
            <a:r>
              <a:rPr lang="ru-RU" sz="2400" dirty="0" smtClean="0">
                <a:solidFill>
                  <a:srgbClr val="0070C0"/>
                </a:solidFill>
              </a:rPr>
              <a:t> до тех пор, пока не выпадают. Если молочный зуб заболел, то он заражает находящийся под ним, ещё не вышедший наружу, постоянный зубик.</a:t>
            </a:r>
            <a:endParaRPr lang="ru-RU" sz="2400" dirty="0">
              <a:solidFill>
                <a:srgbClr val="0070C0"/>
              </a:solidFill>
            </a:endParaRPr>
          </a:p>
        </p:txBody>
      </p:sp>
      <p:pic>
        <p:nvPicPr>
          <p:cNvPr id="9" name="Picture 5" descr="molochnie-zubi-1"/>
          <p:cNvPicPr>
            <a:picLocks noGrp="1" noChangeAspect="1" noChangeArrowheads="1"/>
          </p:cNvPicPr>
          <p:nvPr>
            <p:ph sz="half" idx="1"/>
          </p:nvPr>
        </p:nvPicPr>
        <p:blipFill>
          <a:blip r:embed="rId3" cstate="print"/>
          <a:srcRect/>
          <a:stretch>
            <a:fillRect/>
          </a:stretch>
        </p:blipFill>
        <p:spPr bwMode="auto">
          <a:xfrm>
            <a:off x="928662" y="3714752"/>
            <a:ext cx="3357586" cy="2786082"/>
          </a:xfrm>
          <a:prstGeom prst="rect">
            <a:avLst/>
          </a:prstGeom>
          <a:noFill/>
          <a:ln w="9525">
            <a:noFill/>
            <a:miter lim="800000"/>
            <a:headEnd/>
            <a:tailEnd/>
          </a:ln>
        </p:spPr>
      </p:pic>
      <p:pic>
        <p:nvPicPr>
          <p:cNvPr id="5122" name="Picture 2" descr="H:\Новая папка (4)\72.jpg"/>
          <p:cNvPicPr>
            <a:picLocks noChangeAspect="1" noChangeArrowheads="1"/>
          </p:cNvPicPr>
          <p:nvPr/>
        </p:nvPicPr>
        <p:blipFill>
          <a:blip r:embed="rId4" cstate="email"/>
          <a:srcRect/>
          <a:stretch>
            <a:fillRect/>
          </a:stretch>
        </p:blipFill>
        <p:spPr bwMode="auto">
          <a:xfrm>
            <a:off x="904710" y="1071546"/>
            <a:ext cx="3357704" cy="2514602"/>
          </a:xfrm>
          <a:prstGeom prst="rect">
            <a:avLst/>
          </a:prstGeom>
          <a:noFill/>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 calcmode="lin" valueType="num">
                                      <p:cBhvr>
                                        <p:cTn id="9" dur="3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p:cTn id="15" dur="500" fill="hold"/>
                                        <p:tgtEl>
                                          <p:spTgt spid="5122"/>
                                        </p:tgtEl>
                                        <p:attrNameLst>
                                          <p:attrName>ppt_w</p:attrName>
                                        </p:attrNameLst>
                                      </p:cBhvr>
                                      <p:tavLst>
                                        <p:tav tm="0">
                                          <p:val>
                                            <p:fltVal val="0"/>
                                          </p:val>
                                        </p:tav>
                                        <p:tav tm="100000">
                                          <p:val>
                                            <p:strVal val="#ppt_w"/>
                                          </p:val>
                                        </p:tav>
                                      </p:tavLst>
                                    </p:anim>
                                    <p:anim calcmode="lin" valueType="num">
                                      <p:cBhvr>
                                        <p:cTn id="16" dur="500" fill="hold"/>
                                        <p:tgtEl>
                                          <p:spTgt spid="512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strVal val="#ppt_w*0.70"/>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9"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Autofit/>
          </a:bodyPr>
          <a:lstStyle/>
          <a:p>
            <a:r>
              <a:rPr lang="ru-RU" sz="4000" dirty="0" smtClean="0">
                <a:solidFill>
                  <a:schemeClr val="bg1"/>
                </a:solidFill>
              </a:rPr>
              <a:t>Постоянные зубы</a:t>
            </a:r>
            <a:endParaRPr lang="ru-RU" sz="4000" dirty="0">
              <a:solidFill>
                <a:schemeClr val="bg1"/>
              </a:solidFill>
            </a:endParaRPr>
          </a:p>
        </p:txBody>
      </p:sp>
      <p:sp>
        <p:nvSpPr>
          <p:cNvPr id="4" name="Содержимое 3"/>
          <p:cNvSpPr>
            <a:spLocks noGrp="1"/>
          </p:cNvSpPr>
          <p:nvPr>
            <p:ph sz="half" idx="2"/>
          </p:nvPr>
        </p:nvSpPr>
        <p:spPr>
          <a:xfrm>
            <a:off x="4648200" y="1571612"/>
            <a:ext cx="4038600" cy="4554551"/>
          </a:xfrm>
        </p:spPr>
        <p:txBody>
          <a:bodyPr>
            <a:normAutofit lnSpcReduction="10000"/>
          </a:bodyPr>
          <a:lstStyle/>
          <a:p>
            <a:endParaRPr lang="ru-RU" dirty="0" smtClean="0"/>
          </a:p>
          <a:p>
            <a:pPr>
              <a:buNone/>
            </a:pPr>
            <a:r>
              <a:rPr lang="ru-RU" dirty="0" smtClean="0">
                <a:solidFill>
                  <a:srgbClr val="002060"/>
                </a:solidFill>
              </a:rPr>
              <a:t>    У взрослого человека вместо 20 молочных появляются 32 постоянных зуба. Они более широкие и образуют сплошной ряд. Эти зубы даны человеку на всю жизнь: </a:t>
            </a:r>
            <a:r>
              <a:rPr lang="ru-RU" u="sng" dirty="0" smtClean="0">
                <a:solidFill>
                  <a:srgbClr val="002060"/>
                </a:solidFill>
              </a:rPr>
              <a:t>больше зубов не вырастет! </a:t>
            </a:r>
            <a:endParaRPr lang="ru-RU" u="sng" dirty="0">
              <a:solidFill>
                <a:srgbClr val="002060"/>
              </a:solidFill>
            </a:endParaRPr>
          </a:p>
        </p:txBody>
      </p:sp>
      <p:pic>
        <p:nvPicPr>
          <p:cNvPr id="6146" name="Picture 2" descr="H:\Новая папка (4)\teeth.jpg"/>
          <p:cNvPicPr>
            <a:picLocks noGrp="1" noChangeAspect="1" noChangeArrowheads="1"/>
          </p:cNvPicPr>
          <p:nvPr>
            <p:ph sz="half" idx="1"/>
          </p:nvPr>
        </p:nvPicPr>
        <p:blipFill>
          <a:blip r:embed="rId3" cstate="email"/>
          <a:srcRect/>
          <a:stretch>
            <a:fillRect/>
          </a:stretch>
        </p:blipFill>
        <p:spPr bwMode="auto">
          <a:xfrm>
            <a:off x="457200" y="2285992"/>
            <a:ext cx="4038600" cy="3357586"/>
          </a:xfrm>
          <a:prstGeom prst="rect">
            <a:avLst/>
          </a:prstGeom>
          <a:noFill/>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 calcmode="lin" valueType="num">
                                      <p:cBhvr>
                                        <p:cTn id="15" dur="500" fill="hold"/>
                                        <p:tgtEl>
                                          <p:spTgt spid="6146"/>
                                        </p:tgtEl>
                                        <p:attrNameLst>
                                          <p:attrName>ppt_w</p:attrName>
                                        </p:attrNameLst>
                                      </p:cBhvr>
                                      <p:tavLst>
                                        <p:tav tm="0">
                                          <p:val>
                                            <p:fltVal val="0"/>
                                          </p:val>
                                        </p:tav>
                                        <p:tav tm="100000">
                                          <p:val>
                                            <p:strVal val="#ppt_w"/>
                                          </p:val>
                                        </p:tav>
                                      </p:tavLst>
                                    </p:anim>
                                    <p:anim calcmode="lin" valueType="num">
                                      <p:cBhvr>
                                        <p:cTn id="16" dur="500" fill="hold"/>
                                        <p:tgtEl>
                                          <p:spTgt spid="614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857232"/>
            <a:ext cx="4038600" cy="5268931"/>
          </a:xfrm>
        </p:spPr>
        <p:txBody>
          <a:bodyPr>
            <a:noAutofit/>
          </a:bodyPr>
          <a:lstStyle/>
          <a:p>
            <a:pPr>
              <a:buNone/>
            </a:pPr>
            <a:r>
              <a:rPr lang="ru-RU" sz="3600" dirty="0" smtClean="0">
                <a:solidFill>
                  <a:srgbClr val="FFFF00"/>
                </a:solidFill>
              </a:rPr>
              <a:t>  Молочные зубы формируют место для постоянных зубов, которые даются человеку один раз.</a:t>
            </a:r>
            <a:endParaRPr lang="ru-RU" sz="3600" dirty="0">
              <a:solidFill>
                <a:srgbClr val="FFFF00"/>
              </a:solidFill>
            </a:endParaRPr>
          </a:p>
        </p:txBody>
      </p:sp>
      <p:pic>
        <p:nvPicPr>
          <p:cNvPr id="5" name="Picture 4" descr="C:\Users\1\Pictures\КАРТИНКИ\АНИМИРОВАННЫЕ КАРТИНКИ\1 (363).gif"/>
          <p:cNvPicPr>
            <a:picLocks noGrp="1" noChangeAspect="1" noChangeArrowheads="1" noCrop="1"/>
          </p:cNvPicPr>
          <p:nvPr>
            <p:ph sz="half" idx="1"/>
          </p:nvPr>
        </p:nvPicPr>
        <p:blipFill>
          <a:blip r:embed="rId3" cstate="print"/>
          <a:srcRect/>
          <a:stretch>
            <a:fillRect/>
          </a:stretch>
        </p:blipFill>
        <p:spPr bwMode="auto">
          <a:xfrm>
            <a:off x="1214414" y="2214554"/>
            <a:ext cx="3143272" cy="280037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bg1"/>
                </a:solidFill>
              </a:rPr>
              <a:t>3. Для чего нужны человеку зубы?</a:t>
            </a:r>
            <a:endParaRPr lang="ru-RU" dirty="0">
              <a:solidFill>
                <a:schemeClr val="bg1"/>
              </a:solidFill>
            </a:endParaRPr>
          </a:p>
        </p:txBody>
      </p:sp>
      <p:pic>
        <p:nvPicPr>
          <p:cNvPr id="6" name="Содержимое 5" descr="DSC01539.JPG"/>
          <p:cNvPicPr>
            <a:picLocks noGrp="1" noChangeAspect="1"/>
          </p:cNvPicPr>
          <p:nvPr>
            <p:ph sz="half" idx="2"/>
          </p:nvPr>
        </p:nvPicPr>
        <p:blipFill>
          <a:blip r:embed="rId3" cstate="email"/>
          <a:stretch>
            <a:fillRect/>
          </a:stretch>
        </p:blipFill>
        <p:spPr>
          <a:xfrm>
            <a:off x="4714876" y="1571612"/>
            <a:ext cx="4143404" cy="4143404"/>
          </a:xfrm>
        </p:spPr>
      </p:pic>
      <p:pic>
        <p:nvPicPr>
          <p:cNvPr id="8" name="Picture 5" descr="17870"/>
          <p:cNvPicPr>
            <a:picLocks noGrp="1" noChangeAspect="1" noChangeArrowheads="1"/>
          </p:cNvPicPr>
          <p:nvPr>
            <p:ph sz="half" idx="1"/>
          </p:nvPr>
        </p:nvPicPr>
        <p:blipFill>
          <a:blip r:embed="rId4" cstate="email"/>
          <a:srcRect/>
          <a:stretch>
            <a:fillRect/>
          </a:stretch>
        </p:blipFill>
        <p:spPr bwMode="auto">
          <a:xfrm>
            <a:off x="357158" y="1643050"/>
            <a:ext cx="4038600" cy="4071966"/>
          </a:xfrm>
          <a:prstGeom prst="rect">
            <a:avLst/>
          </a:prstGeom>
          <a:noFill/>
          <a:ln w="9525">
            <a:noFill/>
            <a:miter lim="800000"/>
            <a:headEnd/>
            <a:tailEnd/>
          </a:ln>
        </p:spPr>
      </p:pic>
      <p:pic>
        <p:nvPicPr>
          <p:cNvPr id="5" name="Picture 5" descr="17870"/>
          <p:cNvPicPr>
            <a:picLocks noChangeAspect="1" noChangeArrowheads="1"/>
          </p:cNvPicPr>
          <p:nvPr/>
        </p:nvPicPr>
        <p:blipFill>
          <a:blip r:embed="rId4" cstate="email"/>
          <a:srcRect/>
          <a:stretch>
            <a:fillRect/>
          </a:stretch>
        </p:blipFill>
        <p:spPr bwMode="auto">
          <a:xfrm>
            <a:off x="428596" y="1643050"/>
            <a:ext cx="4038600" cy="4071966"/>
          </a:xfrm>
          <a:prstGeom prst="rect">
            <a:avLst/>
          </a:prstGeom>
          <a:noFill/>
          <a:ln w="9525">
            <a:noFill/>
            <a:miter lim="800000"/>
            <a:headEnd/>
            <a:tailEnd/>
          </a:ln>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70" decel="100000"/>
                                        <p:tgtEl>
                                          <p:spTgt spid="5"/>
                                        </p:tgtEl>
                                      </p:cBhvr>
                                    </p:animEffect>
                                    <p:animScale>
                                      <p:cBhvr>
                                        <p:cTn id="16" dur="770" decel="100000"/>
                                        <p:tgtEl>
                                          <p:spTgt spid="5"/>
                                        </p:tgtEl>
                                      </p:cBhvr>
                                      <p:from x="10000" y="10000"/>
                                      <p:to x="200000" y="450000"/>
                                    </p:animScale>
                                    <p:animScale>
                                      <p:cBhvr>
                                        <p:cTn id="17" dur="1230" accel="100000" fill="hold">
                                          <p:stCondLst>
                                            <p:cond delay="770"/>
                                          </p:stCondLst>
                                        </p:cTn>
                                        <p:tgtEl>
                                          <p:spTgt spid="5"/>
                                        </p:tgtEl>
                                      </p:cBhvr>
                                      <p:from x="200000" y="450000"/>
                                      <p:to x="100000" y="100000"/>
                                    </p:animScale>
                                    <p:set>
                                      <p:cBhvr>
                                        <p:cTn id="18" dur="770" fill="hold"/>
                                        <p:tgtEl>
                                          <p:spTgt spid="5"/>
                                        </p:tgtEl>
                                        <p:attrNameLst>
                                          <p:attrName>ppt_x</p:attrName>
                                        </p:attrNameLst>
                                      </p:cBhvr>
                                      <p:to>
                                        <p:strVal val="(0.5)"/>
                                      </p:to>
                                    </p:set>
                                    <p:anim from="(0.5)" to="(#ppt_x)" calcmode="lin" valueType="num">
                                      <p:cBhvr>
                                        <p:cTn id="19" dur="1230" accel="100000" fill="hold">
                                          <p:stCondLst>
                                            <p:cond delay="770"/>
                                          </p:stCondLst>
                                        </p:cTn>
                                        <p:tgtEl>
                                          <p:spTgt spid="5"/>
                                        </p:tgtEl>
                                        <p:attrNameLst>
                                          <p:attrName>ppt_x</p:attrName>
                                        </p:attrNameLst>
                                      </p:cBhvr>
                                    </p:anim>
                                    <p:set>
                                      <p:cBhvr>
                                        <p:cTn id="20" dur="770" fill="hold"/>
                                        <p:tgtEl>
                                          <p:spTgt spid="5"/>
                                        </p:tgtEl>
                                        <p:attrNameLst>
                                          <p:attrName>ppt_y</p:attrName>
                                        </p:attrNameLst>
                                      </p:cBhvr>
                                      <p:to>
                                        <p:strVal val="(#ppt_y+0.4)"/>
                                      </p:to>
                                    </p:set>
                                    <p:anim from="(#ppt_y+0.4)" to="(#ppt_y)" calcmode="lin" valueType="num">
                                      <p:cBhvr>
                                        <p:cTn id="21" dur="1230" accel="100000" fill="hold">
                                          <p:stCondLst>
                                            <p:cond delay="770"/>
                                          </p:stCondLst>
                                        </p:cTn>
                                        <p:tgtEl>
                                          <p:spTgt spid="5"/>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770" decel="100000"/>
                                        <p:tgtEl>
                                          <p:spTgt spid="6"/>
                                        </p:tgtEl>
                                      </p:cBhvr>
                                    </p:animEffect>
                                    <p:animScale>
                                      <p:cBhvr>
                                        <p:cTn id="27" dur="770" decel="100000"/>
                                        <p:tgtEl>
                                          <p:spTgt spid="6"/>
                                        </p:tgtEl>
                                      </p:cBhvr>
                                      <p:from x="10000" y="10000"/>
                                      <p:to x="200000" y="450000"/>
                                    </p:animScale>
                                    <p:animScale>
                                      <p:cBhvr>
                                        <p:cTn id="28" dur="1230" accel="100000" fill="hold">
                                          <p:stCondLst>
                                            <p:cond delay="770"/>
                                          </p:stCondLst>
                                        </p:cTn>
                                        <p:tgtEl>
                                          <p:spTgt spid="6"/>
                                        </p:tgtEl>
                                      </p:cBhvr>
                                      <p:from x="200000" y="450000"/>
                                      <p:to x="100000" y="100000"/>
                                    </p:animScale>
                                    <p:set>
                                      <p:cBhvr>
                                        <p:cTn id="29" dur="770" fill="hold"/>
                                        <p:tgtEl>
                                          <p:spTgt spid="6"/>
                                        </p:tgtEl>
                                        <p:attrNameLst>
                                          <p:attrName>ppt_x</p:attrName>
                                        </p:attrNameLst>
                                      </p:cBhvr>
                                      <p:to>
                                        <p:strVal val="(0.5)"/>
                                      </p:to>
                                    </p:set>
                                    <p:anim from="(0.5)" to="(#ppt_x)" calcmode="lin" valueType="num">
                                      <p:cBhvr>
                                        <p:cTn id="30" dur="1230" accel="100000" fill="hold">
                                          <p:stCondLst>
                                            <p:cond delay="770"/>
                                          </p:stCondLst>
                                        </p:cTn>
                                        <p:tgtEl>
                                          <p:spTgt spid="6"/>
                                        </p:tgtEl>
                                        <p:attrNameLst>
                                          <p:attrName>ppt_x</p:attrName>
                                        </p:attrNameLst>
                                      </p:cBhvr>
                                    </p:anim>
                                    <p:set>
                                      <p:cBhvr>
                                        <p:cTn id="31" dur="770" fill="hold"/>
                                        <p:tgtEl>
                                          <p:spTgt spid="6"/>
                                        </p:tgtEl>
                                        <p:attrNameLst>
                                          <p:attrName>ppt_y</p:attrName>
                                        </p:attrNameLst>
                                      </p:cBhvr>
                                      <p:to>
                                        <p:strVal val="(#ppt_y+0.4)"/>
                                      </p:to>
                                    </p:set>
                                    <p:anim from="(#ppt_y+0.4)" to="(#ppt_y)" calcmode="lin" valueType="num">
                                      <p:cBhvr>
                                        <p:cTn id="32"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10"/>
          <p:cNvSpPr>
            <a:spLocks noGrp="1"/>
          </p:cNvSpPr>
          <p:nvPr>
            <p:ph sz="half" idx="2"/>
          </p:nvPr>
        </p:nvSpPr>
        <p:spPr>
          <a:xfrm>
            <a:off x="4857752" y="1600200"/>
            <a:ext cx="4000528" cy="4525963"/>
          </a:xfrm>
        </p:spPr>
        <p:txBody>
          <a:bodyPr>
            <a:normAutofit/>
          </a:bodyPr>
          <a:lstStyle/>
          <a:p>
            <a:pPr>
              <a:buNone/>
            </a:pPr>
            <a:r>
              <a:rPr lang="ru-RU" sz="3600" dirty="0" smtClean="0">
                <a:solidFill>
                  <a:srgbClr val="FFFF00"/>
                </a:solidFill>
              </a:rPr>
              <a:t>Здоровые</a:t>
            </a:r>
          </a:p>
          <a:p>
            <a:pPr>
              <a:buNone/>
            </a:pPr>
            <a:r>
              <a:rPr lang="ru-RU" sz="3600" dirty="0" smtClean="0">
                <a:solidFill>
                  <a:srgbClr val="FFFF00"/>
                </a:solidFill>
              </a:rPr>
              <a:t>        зубы –</a:t>
            </a:r>
          </a:p>
          <a:p>
            <a:pPr>
              <a:buNone/>
            </a:pPr>
            <a:r>
              <a:rPr lang="ru-RU" sz="3600" dirty="0" smtClean="0">
                <a:solidFill>
                  <a:srgbClr val="FFFF00"/>
                </a:solidFill>
              </a:rPr>
              <a:t> ослепительная</a:t>
            </a:r>
          </a:p>
          <a:p>
            <a:pPr>
              <a:buNone/>
            </a:pPr>
            <a:r>
              <a:rPr lang="ru-RU" sz="3600" dirty="0" smtClean="0">
                <a:solidFill>
                  <a:srgbClr val="FFFF00"/>
                </a:solidFill>
              </a:rPr>
              <a:t>        улыбка.</a:t>
            </a:r>
            <a:endParaRPr lang="ru-RU" sz="3600" dirty="0">
              <a:solidFill>
                <a:srgbClr val="FFFF00"/>
              </a:solidFill>
            </a:endParaRPr>
          </a:p>
        </p:txBody>
      </p:sp>
      <p:pic>
        <p:nvPicPr>
          <p:cNvPr id="6" name="Picture 4" descr="C:\Users\1\Pictures\КАРТИНКИ\АНИМИРОВАННЫЕ КАРТИНКИ\1 (363).gif"/>
          <p:cNvPicPr>
            <a:picLocks noGrp="1" noChangeAspect="1" noChangeArrowheads="1" noCrop="1"/>
          </p:cNvPicPr>
          <p:nvPr>
            <p:ph sz="half" idx="1"/>
          </p:nvPr>
        </p:nvPicPr>
        <p:blipFill>
          <a:blip r:embed="rId3" cstate="print"/>
          <a:srcRect/>
          <a:stretch>
            <a:fillRect/>
          </a:stretch>
        </p:blipFill>
        <p:spPr bwMode="auto">
          <a:xfrm>
            <a:off x="1142976" y="2285992"/>
            <a:ext cx="3429024" cy="276534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p:cTn id="13" dur="1000" fill="hold"/>
                                        <p:tgtEl>
                                          <p:spTgt spid="11">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1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 calcmode="lin" valueType="num">
                                      <p:cBhvr>
                                        <p:cTn id="20" dur="1000" fill="hold"/>
                                        <p:tgtEl>
                                          <p:spTgt spid="11">
                                            <p:txEl>
                                              <p:pRg st="1" end="1"/>
                                            </p:txEl>
                                          </p:spTgt>
                                        </p:tgtEl>
                                        <p:attrNameLst>
                                          <p:attrName>ppt_x</p:attrName>
                                        </p:attrNameLst>
                                      </p:cBhvr>
                                      <p:tavLst>
                                        <p:tav tm="0">
                                          <p:val>
                                            <p:strVal val="#ppt_x-.2"/>
                                          </p:val>
                                        </p:tav>
                                        <p:tav tm="100000">
                                          <p:val>
                                            <p:strVal val="#ppt_x"/>
                                          </p:val>
                                        </p:tav>
                                      </p:tavLst>
                                    </p:anim>
                                    <p:anim calcmode="lin" valueType="num">
                                      <p:cBhvr>
                                        <p:cTn id="21" dur="1000" fill="hold"/>
                                        <p:tgtEl>
                                          <p:spTgt spid="1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 calcmode="lin" valueType="num">
                                      <p:cBhvr>
                                        <p:cTn id="27" dur="1000" fill="hold"/>
                                        <p:tgtEl>
                                          <p:spTgt spid="11">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1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 calcmode="lin" valueType="num">
                                      <p:cBhvr>
                                        <p:cTn id="34" dur="1000" fill="hold"/>
                                        <p:tgtEl>
                                          <p:spTgt spid="11">
                                            <p:txEl>
                                              <p:pRg st="3" end="3"/>
                                            </p:txEl>
                                          </p:spTgt>
                                        </p:tgtEl>
                                        <p:attrNameLst>
                                          <p:attrName>ppt_x</p:attrName>
                                        </p:attrNameLst>
                                      </p:cBhvr>
                                      <p:tavLst>
                                        <p:tav tm="0">
                                          <p:val>
                                            <p:strVal val="#ppt_x-.2"/>
                                          </p:val>
                                        </p:tav>
                                        <p:tav tm="100000">
                                          <p:val>
                                            <p:strVal val="#ppt_x"/>
                                          </p:val>
                                        </p:tav>
                                      </p:tavLst>
                                    </p:anim>
                                    <p:anim calcmode="lin" valueType="num">
                                      <p:cBhvr>
                                        <p:cTn id="35" dur="1000" fill="hold"/>
                                        <p:tgtEl>
                                          <p:spTgt spid="1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71472" y="285728"/>
            <a:ext cx="8001056" cy="1285884"/>
          </a:xfrm>
        </p:spPr>
        <p:txBody>
          <a:bodyPr>
            <a:noAutofit/>
          </a:bodyPr>
          <a:lstStyle/>
          <a:p>
            <a:pPr algn="l"/>
            <a:r>
              <a:rPr lang="ru-RU" sz="3200" b="0" dirty="0" smtClean="0">
                <a:solidFill>
                  <a:srgbClr val="002060"/>
                </a:solidFill>
              </a:rPr>
              <a:t>Когда у вас выпадали зубы, какой была ваша речь? Все ли звуки вы могли произносить? </a:t>
            </a:r>
            <a:endParaRPr lang="ru-RU" sz="3200" b="0" dirty="0">
              <a:solidFill>
                <a:srgbClr val="002060"/>
              </a:solidFill>
            </a:endParaRPr>
          </a:p>
        </p:txBody>
      </p:sp>
      <p:pic>
        <p:nvPicPr>
          <p:cNvPr id="7" name="Picture 16" descr="молочные зубы"/>
          <p:cNvPicPr>
            <a:picLocks noGrp="1" noChangeAspect="1" noChangeArrowheads="1"/>
          </p:cNvPicPr>
          <p:nvPr>
            <p:ph type="pic" idx="1"/>
          </p:nvPr>
        </p:nvPicPr>
        <p:blipFill>
          <a:blip r:embed="rId3" cstate="print"/>
          <a:srcRect/>
          <a:stretch>
            <a:fillRect/>
          </a:stretch>
        </p:blipFill>
        <p:spPr bwMode="auto">
          <a:xfrm>
            <a:off x="2786050" y="2000240"/>
            <a:ext cx="3714776" cy="2428892"/>
          </a:xfrm>
          <a:prstGeom prst="rect">
            <a:avLst/>
          </a:prstGeom>
          <a:noFill/>
          <a:ln w="9525">
            <a:noFill/>
            <a:miter lim="800000"/>
            <a:headEnd/>
            <a:tailEnd/>
          </a:ln>
        </p:spPr>
      </p:pic>
      <p:sp>
        <p:nvSpPr>
          <p:cNvPr id="12" name="Текст 11"/>
          <p:cNvSpPr>
            <a:spLocks noGrp="1"/>
          </p:cNvSpPr>
          <p:nvPr>
            <p:ph type="body" sz="half" idx="2"/>
          </p:nvPr>
        </p:nvSpPr>
        <p:spPr>
          <a:xfrm>
            <a:off x="571472" y="4714884"/>
            <a:ext cx="7929618" cy="1857388"/>
          </a:xfrm>
        </p:spPr>
        <p:txBody>
          <a:bodyPr>
            <a:noAutofit/>
          </a:bodyPr>
          <a:lstStyle/>
          <a:p>
            <a:r>
              <a:rPr lang="ru-RU" sz="3200" dirty="0" smtClean="0">
                <a:solidFill>
                  <a:srgbClr val="002060"/>
                </a:solidFill>
              </a:rPr>
              <a:t>Насколько качественно и быстро вы могли пережёвывать пищу? Возникало ли у вас чувство тяжести и дискомфорта в желудке?</a:t>
            </a:r>
            <a:endParaRPr lang="ru-RU" sz="3200" dirty="0">
              <a:solidFill>
                <a:srgbClr val="002060"/>
              </a:solidFill>
            </a:endParaRP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5"/>
                                        </p:tgtEl>
                                        <p:attrNameLst>
                                          <p:attrName>style.visibility</p:attrName>
                                        </p:attrNameLst>
                                      </p:cBhvr>
                                      <p:to>
                                        <p:strVal val="visible"/>
                                      </p:to>
                                    </p:set>
                                    <p:anim calcmode="discrete" valueType="clr">
                                      <p:cBhvr override="childStyle">
                                        <p:cTn id="1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
                                        </p:tgtEl>
                                        <p:attrNameLst>
                                          <p:attrName>fillcolor</p:attrName>
                                        </p:attrNameLst>
                                      </p:cBhvr>
                                      <p:tavLst>
                                        <p:tav tm="0">
                                          <p:val>
                                            <p:clrVal>
                                              <a:schemeClr val="accent2"/>
                                            </p:clrVal>
                                          </p:val>
                                        </p:tav>
                                        <p:tav tm="50000">
                                          <p:val>
                                            <p:clrVal>
                                              <a:schemeClr val="hlink"/>
                                            </p:clrVal>
                                          </p:val>
                                        </p:tav>
                                      </p:tavLst>
                                    </p:anim>
                                    <p:set>
                                      <p:cBhvr>
                                        <p:cTn id="17" dur="80"/>
                                        <p:tgtEl>
                                          <p:spTgt spid="5"/>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 calcmode="lin" valueType="num">
                                      <p:cBhvr>
                                        <p:cTn id="22" dur="30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23" dur="30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24" dur="3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5457860" y="1142984"/>
            <a:ext cx="3614734" cy="4572032"/>
          </a:xfrm>
        </p:spPr>
        <p:txBody>
          <a:bodyPr>
            <a:normAutofit/>
          </a:bodyPr>
          <a:lstStyle/>
          <a:p>
            <a:pPr>
              <a:buNone/>
            </a:pPr>
            <a:r>
              <a:rPr lang="ru-RU" sz="4400" dirty="0" smtClean="0">
                <a:solidFill>
                  <a:srgbClr val="FFFF00"/>
                </a:solidFill>
              </a:rPr>
              <a:t>  Здоровые зубы – правильная и красивая речь.</a:t>
            </a:r>
            <a:endParaRPr lang="ru-RU" sz="4400" dirty="0">
              <a:solidFill>
                <a:srgbClr val="FFFF00"/>
              </a:solidFill>
            </a:endParaRPr>
          </a:p>
        </p:txBody>
      </p:sp>
      <p:pic>
        <p:nvPicPr>
          <p:cNvPr id="11" name="Содержимое 10" descr="family-micro4-small.jpg"/>
          <p:cNvPicPr>
            <a:picLocks noGrp="1" noChangeAspect="1"/>
          </p:cNvPicPr>
          <p:nvPr>
            <p:ph sz="half" idx="1"/>
          </p:nvPr>
        </p:nvPicPr>
        <p:blipFill>
          <a:blip r:embed="rId3" cstate="print"/>
          <a:stretch>
            <a:fillRect/>
          </a:stretch>
        </p:blipFill>
        <p:spPr>
          <a:xfrm>
            <a:off x="357158" y="1142984"/>
            <a:ext cx="4857784" cy="4500594"/>
          </a:xfrm>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2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5" dur="2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38" y="928688"/>
            <a:ext cx="3571875" cy="830262"/>
          </a:xfrm>
          <a:prstGeom prst="rect">
            <a:avLst/>
          </a:prstGeom>
        </p:spPr>
        <p:txBody>
          <a:bodyPr>
            <a:spAutoFit/>
          </a:bodyPr>
          <a:lstStyle/>
          <a:p>
            <a:pPr algn="ct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На красной жердочке</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Сидят белые курочки.</a:t>
            </a:r>
          </a:p>
        </p:txBody>
      </p:sp>
      <p:pic>
        <p:nvPicPr>
          <p:cNvPr id="37892" name="Picture 4" descr="Картинка 252 из 17817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500313" y="2786063"/>
            <a:ext cx="6294437" cy="33893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2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357158" y="285727"/>
            <a:ext cx="8258204" cy="1000132"/>
          </a:xfrm>
        </p:spPr>
        <p:txBody>
          <a:bodyPr>
            <a:noAutofit/>
          </a:bodyPr>
          <a:lstStyle/>
          <a:p>
            <a:r>
              <a:rPr lang="ru-RU" sz="4000" dirty="0" smtClean="0">
                <a:solidFill>
                  <a:srgbClr val="FFFF00"/>
                </a:solidFill>
              </a:rPr>
              <a:t>Здоровые зубы – здоровый желудок</a:t>
            </a:r>
            <a:endParaRPr lang="ru-RU" sz="4000" dirty="0">
              <a:solidFill>
                <a:srgbClr val="FFFF00"/>
              </a:solidFill>
            </a:endParaRPr>
          </a:p>
        </p:txBody>
      </p:sp>
      <p:pic>
        <p:nvPicPr>
          <p:cNvPr id="5" name="Содержимое 4" descr="DSC01377.JPG"/>
          <p:cNvPicPr>
            <a:picLocks noGrp="1" noChangeAspect="1"/>
          </p:cNvPicPr>
          <p:nvPr>
            <p:ph sz="half" idx="1"/>
          </p:nvPr>
        </p:nvPicPr>
        <p:blipFill>
          <a:blip r:embed="rId3" cstate="email"/>
          <a:stretch>
            <a:fillRect/>
          </a:stretch>
        </p:blipFill>
        <p:spPr>
          <a:xfrm>
            <a:off x="428596" y="2000240"/>
            <a:ext cx="4281518" cy="4429156"/>
          </a:xfrm>
        </p:spPr>
      </p:pic>
      <p:sp>
        <p:nvSpPr>
          <p:cNvPr id="4" name="Содержимое 3"/>
          <p:cNvSpPr>
            <a:spLocks noGrp="1"/>
          </p:cNvSpPr>
          <p:nvPr>
            <p:ph sz="half" idx="2"/>
          </p:nvPr>
        </p:nvSpPr>
        <p:spPr>
          <a:xfrm>
            <a:off x="4786314" y="1928802"/>
            <a:ext cx="4038600" cy="4357717"/>
          </a:xfrm>
        </p:spPr>
        <p:txBody>
          <a:bodyPr>
            <a:normAutofit/>
          </a:bodyPr>
          <a:lstStyle/>
          <a:p>
            <a:pPr>
              <a:buNone/>
            </a:pPr>
            <a:r>
              <a:rPr lang="ru-RU" sz="3200" dirty="0" smtClean="0">
                <a:solidFill>
                  <a:srgbClr val="002060"/>
                </a:solidFill>
              </a:rPr>
              <a:t>   Хорошо пережёванная пища попадает в желудок, снабжая весь наш организм энергией, силой, и наш организм работает, как часы</a:t>
            </a:r>
            <a:r>
              <a:rPr lang="ru-RU" sz="3200" dirty="0" smtClean="0"/>
              <a:t>.</a:t>
            </a:r>
            <a:endParaRPr lang="ru-RU" sz="3200" dirty="0"/>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2000" fill="hold"/>
                                        <p:tgtEl>
                                          <p:spTgt spid="2"/>
                                        </p:tgtEl>
                                        <p:attrNameLst>
                                          <p:attrName>ppt_w</p:attrName>
                                        </p:attrNameLst>
                                      </p:cBhvr>
                                      <p:tavLst>
                                        <p:tav tm="0">
                                          <p:val>
                                            <p:strVal val="#ppt_w*0.70"/>
                                          </p:val>
                                        </p:tav>
                                        <p:tav tm="100000">
                                          <p:val>
                                            <p:strVal val="#ppt_w"/>
                                          </p:val>
                                        </p:tav>
                                      </p:tavLst>
                                    </p:anim>
                                    <p:anim calcmode="lin" valueType="num">
                                      <p:cBhvr>
                                        <p:cTn id="22" dur="2000" fill="hold"/>
                                        <p:tgtEl>
                                          <p:spTgt spid="2"/>
                                        </p:tgtEl>
                                        <p:attrNameLst>
                                          <p:attrName>ppt_h</p:attrName>
                                        </p:attrNameLst>
                                      </p:cBhvr>
                                      <p:tavLst>
                                        <p:tav tm="0">
                                          <p:val>
                                            <p:strVal val="#ppt_h"/>
                                          </p:val>
                                        </p:tav>
                                        <p:tav tm="100000">
                                          <p:val>
                                            <p:strVal val="#ppt_h"/>
                                          </p:val>
                                        </p:tav>
                                      </p:tavLst>
                                    </p:anim>
                                    <p:animEffect transition="in" filter="fade">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dirty="0" smtClean="0">
                <a:solidFill>
                  <a:schemeClr val="bg1"/>
                </a:solidFill>
              </a:rPr>
              <a:t>4. Почему зубы болят и что с ними происходит? </a:t>
            </a:r>
            <a:endParaRPr lang="ru-RU" dirty="0">
              <a:solidFill>
                <a:schemeClr val="bg1"/>
              </a:solidFill>
            </a:endParaRPr>
          </a:p>
        </p:txBody>
      </p:sp>
      <p:pic>
        <p:nvPicPr>
          <p:cNvPr id="11" name="Содержимое 10" descr="97a5453884d0.jpg"/>
          <p:cNvPicPr>
            <a:picLocks noGrp="1" noChangeAspect="1"/>
          </p:cNvPicPr>
          <p:nvPr>
            <p:ph sz="half" idx="2"/>
          </p:nvPr>
        </p:nvPicPr>
        <p:blipFill>
          <a:blip r:embed="rId3" cstate="email"/>
          <a:stretch>
            <a:fillRect/>
          </a:stretch>
        </p:blipFill>
        <p:spPr>
          <a:xfrm>
            <a:off x="4648200" y="1643050"/>
            <a:ext cx="4038600" cy="4286280"/>
          </a:xfrm>
        </p:spPr>
      </p:pic>
      <p:pic>
        <p:nvPicPr>
          <p:cNvPr id="7" name="Picture 9" descr="0_1edc1_27568922_L"/>
          <p:cNvPicPr>
            <a:picLocks noGrp="1" noChangeAspect="1" noChangeArrowheads="1"/>
          </p:cNvPicPr>
          <p:nvPr>
            <p:ph sz="half" idx="1"/>
          </p:nvPr>
        </p:nvPicPr>
        <p:blipFill>
          <a:blip r:embed="rId4" cstate="print"/>
          <a:srcRect/>
          <a:stretch>
            <a:fillRect/>
          </a:stretch>
        </p:blipFill>
        <p:spPr bwMode="auto">
          <a:xfrm>
            <a:off x="500034" y="1643050"/>
            <a:ext cx="3857652" cy="4262599"/>
          </a:xfrm>
          <a:prstGeom prst="rect">
            <a:avLst/>
          </a:prstGeom>
          <a:noFill/>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7"/>
                                        </p:tgtEl>
                                        <p:attrNameLst>
                                          <p:attrName>style.visibility</p:attrName>
                                        </p:attrNameLst>
                                      </p:cBhvr>
                                      <p:to>
                                        <p:strVal val="visible"/>
                                      </p:to>
                                    </p:set>
                                    <p:anim calcmode="lin" valueType="num">
                                      <p:cBhvr>
                                        <p:cTn id="14" dur="3000" fill="hold"/>
                                        <p:tgtEl>
                                          <p:spTgt spid="7"/>
                                        </p:tgtEl>
                                        <p:attrNameLst>
                                          <p:attrName>ppt_w</p:attrName>
                                        </p:attrNameLst>
                                      </p:cBhvr>
                                      <p:tavLst>
                                        <p:tav tm="0">
                                          <p:val>
                                            <p:fltVal val="0"/>
                                          </p:val>
                                        </p:tav>
                                        <p:tav tm="100000">
                                          <p:val>
                                            <p:strVal val="#ppt_w"/>
                                          </p:val>
                                        </p:tav>
                                      </p:tavLst>
                                    </p:anim>
                                    <p:anim calcmode="lin" valueType="num">
                                      <p:cBhvr>
                                        <p:cTn id="15" dur="3000" fill="hold"/>
                                        <p:tgtEl>
                                          <p:spTgt spid="7"/>
                                        </p:tgtEl>
                                        <p:attrNameLst>
                                          <p:attrName>ppt_h</p:attrName>
                                        </p:attrNameLst>
                                      </p:cBhvr>
                                      <p:tavLst>
                                        <p:tav tm="0">
                                          <p:val>
                                            <p:fltVal val="0"/>
                                          </p:val>
                                        </p:tav>
                                        <p:tav tm="100000">
                                          <p:val>
                                            <p:strVal val="#ppt_h"/>
                                          </p:val>
                                        </p:tav>
                                      </p:tavLst>
                                    </p:anim>
                                    <p:anim calcmode="lin" valueType="num">
                                      <p:cBhvr>
                                        <p:cTn id="16" dur="3000" fill="hold"/>
                                        <p:tgtEl>
                                          <p:spTgt spid="7"/>
                                        </p:tgtEl>
                                        <p:attrNameLst>
                                          <p:attrName>style.rotation</p:attrName>
                                        </p:attrNameLst>
                                      </p:cBhvr>
                                      <p:tavLst>
                                        <p:tav tm="0">
                                          <p:val>
                                            <p:fltVal val="90"/>
                                          </p:val>
                                        </p:tav>
                                        <p:tav tm="100000">
                                          <p:val>
                                            <p:fltVal val="0"/>
                                          </p:val>
                                        </p:tav>
                                      </p:tavLst>
                                    </p:anim>
                                    <p:animEffect transition="in" filter="fade">
                                      <p:cBhvr>
                                        <p:cTn id="17" dur="3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70" decel="100000"/>
                                        <p:tgtEl>
                                          <p:spTgt spid="11"/>
                                        </p:tgtEl>
                                      </p:cBhvr>
                                    </p:animEffect>
                                    <p:animScale>
                                      <p:cBhvr>
                                        <p:cTn id="23" dur="770" decel="100000"/>
                                        <p:tgtEl>
                                          <p:spTgt spid="11"/>
                                        </p:tgtEl>
                                      </p:cBhvr>
                                      <p:from x="10000" y="10000"/>
                                      <p:to x="200000" y="450000"/>
                                    </p:animScale>
                                    <p:animScale>
                                      <p:cBhvr>
                                        <p:cTn id="24" dur="1230" accel="100000" fill="hold">
                                          <p:stCondLst>
                                            <p:cond delay="770"/>
                                          </p:stCondLst>
                                        </p:cTn>
                                        <p:tgtEl>
                                          <p:spTgt spid="11"/>
                                        </p:tgtEl>
                                      </p:cBhvr>
                                      <p:from x="200000" y="450000"/>
                                      <p:to x="100000" y="100000"/>
                                    </p:animScale>
                                    <p:set>
                                      <p:cBhvr>
                                        <p:cTn id="25" dur="770" fill="hold"/>
                                        <p:tgtEl>
                                          <p:spTgt spid="11"/>
                                        </p:tgtEl>
                                        <p:attrNameLst>
                                          <p:attrName>ppt_x</p:attrName>
                                        </p:attrNameLst>
                                      </p:cBhvr>
                                      <p:to>
                                        <p:strVal val="(0.5)"/>
                                      </p:to>
                                    </p:set>
                                    <p:anim from="(0.5)" to="(#ppt_x)" calcmode="lin" valueType="num">
                                      <p:cBhvr>
                                        <p:cTn id="26" dur="1230" accel="100000" fill="hold">
                                          <p:stCondLst>
                                            <p:cond delay="770"/>
                                          </p:stCondLst>
                                        </p:cTn>
                                        <p:tgtEl>
                                          <p:spTgt spid="11"/>
                                        </p:tgtEl>
                                        <p:attrNameLst>
                                          <p:attrName>ppt_x</p:attrName>
                                        </p:attrNameLst>
                                      </p:cBhvr>
                                    </p:anim>
                                    <p:set>
                                      <p:cBhvr>
                                        <p:cTn id="27" dur="770" fill="hold"/>
                                        <p:tgtEl>
                                          <p:spTgt spid="11"/>
                                        </p:tgtEl>
                                        <p:attrNameLst>
                                          <p:attrName>ppt_y</p:attrName>
                                        </p:attrNameLst>
                                      </p:cBhvr>
                                      <p:to>
                                        <p:strVal val="(#ppt_y+0.4)"/>
                                      </p:to>
                                    </p:set>
                                    <p:anim from="(#ppt_y+0.4)" to="(#ppt_y)" calcmode="lin" valueType="num">
                                      <p:cBhvr>
                                        <p:cTn id="28" dur="1230" accel="100000" fill="hold">
                                          <p:stCondLst>
                                            <p:cond delay="770"/>
                                          </p:stCondLst>
                                        </p:cTn>
                                        <p:tgtEl>
                                          <p:spTgt spid="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лилиния 6"/>
          <p:cNvSpPr/>
          <p:nvPr/>
        </p:nvSpPr>
        <p:spPr>
          <a:xfrm>
            <a:off x="1639888" y="4267200"/>
            <a:ext cx="1565275" cy="1711325"/>
          </a:xfrm>
          <a:custGeom>
            <a:avLst/>
            <a:gdLst>
              <a:gd name="connsiteX0" fmla="*/ 1639 w 1564968"/>
              <a:gd name="connsiteY0" fmla="*/ 255639 h 1710813"/>
              <a:gd name="connsiteX1" fmla="*/ 11471 w 1564968"/>
              <a:gd name="connsiteY1" fmla="*/ 304800 h 1710813"/>
              <a:gd name="connsiteX2" fmla="*/ 31136 w 1564968"/>
              <a:gd name="connsiteY2" fmla="*/ 412955 h 1710813"/>
              <a:gd name="connsiteX3" fmla="*/ 40968 w 1564968"/>
              <a:gd name="connsiteY3" fmla="*/ 442452 h 1710813"/>
              <a:gd name="connsiteX4" fmla="*/ 60633 w 1564968"/>
              <a:gd name="connsiteY4" fmla="*/ 471948 h 1710813"/>
              <a:gd name="connsiteX5" fmla="*/ 80297 w 1564968"/>
              <a:gd name="connsiteY5" fmla="*/ 550606 h 1710813"/>
              <a:gd name="connsiteX6" fmla="*/ 60633 w 1564968"/>
              <a:gd name="connsiteY6" fmla="*/ 816077 h 1710813"/>
              <a:gd name="connsiteX7" fmla="*/ 70465 w 1564968"/>
              <a:gd name="connsiteY7" fmla="*/ 1130710 h 1710813"/>
              <a:gd name="connsiteX8" fmla="*/ 80297 w 1564968"/>
              <a:gd name="connsiteY8" fmla="*/ 1278194 h 1710813"/>
              <a:gd name="connsiteX9" fmla="*/ 99962 w 1564968"/>
              <a:gd name="connsiteY9" fmla="*/ 1307690 h 1710813"/>
              <a:gd name="connsiteX10" fmla="*/ 149123 w 1564968"/>
              <a:gd name="connsiteY10" fmla="*/ 1455174 h 1710813"/>
              <a:gd name="connsiteX11" fmla="*/ 158955 w 1564968"/>
              <a:gd name="connsiteY11" fmla="*/ 1484671 h 1710813"/>
              <a:gd name="connsiteX12" fmla="*/ 168787 w 1564968"/>
              <a:gd name="connsiteY12" fmla="*/ 1514168 h 1710813"/>
              <a:gd name="connsiteX13" fmla="*/ 208117 w 1564968"/>
              <a:gd name="connsiteY13" fmla="*/ 1573161 h 1710813"/>
              <a:gd name="connsiteX14" fmla="*/ 227781 w 1564968"/>
              <a:gd name="connsiteY14" fmla="*/ 1602658 h 1710813"/>
              <a:gd name="connsiteX15" fmla="*/ 286775 w 1564968"/>
              <a:gd name="connsiteY15" fmla="*/ 1622323 h 1710813"/>
              <a:gd name="connsiteX16" fmla="*/ 404762 w 1564968"/>
              <a:gd name="connsiteY16" fmla="*/ 1592826 h 1710813"/>
              <a:gd name="connsiteX17" fmla="*/ 414594 w 1564968"/>
              <a:gd name="connsiteY17" fmla="*/ 1563329 h 1710813"/>
              <a:gd name="connsiteX18" fmla="*/ 493252 w 1564968"/>
              <a:gd name="connsiteY18" fmla="*/ 1553497 h 1710813"/>
              <a:gd name="connsiteX19" fmla="*/ 621071 w 1564968"/>
              <a:gd name="connsiteY19" fmla="*/ 1543665 h 1710813"/>
              <a:gd name="connsiteX20" fmla="*/ 640736 w 1564968"/>
              <a:gd name="connsiteY20" fmla="*/ 1514168 h 1710813"/>
              <a:gd name="connsiteX21" fmla="*/ 699729 w 1564968"/>
              <a:gd name="connsiteY21" fmla="*/ 1494503 h 1710813"/>
              <a:gd name="connsiteX22" fmla="*/ 935704 w 1564968"/>
              <a:gd name="connsiteY22" fmla="*/ 1504335 h 1710813"/>
              <a:gd name="connsiteX23" fmla="*/ 965200 w 1564968"/>
              <a:gd name="connsiteY23" fmla="*/ 1514168 h 1710813"/>
              <a:gd name="connsiteX24" fmla="*/ 975033 w 1564968"/>
              <a:gd name="connsiteY24" fmla="*/ 1543665 h 1710813"/>
              <a:gd name="connsiteX25" fmla="*/ 1004529 w 1564968"/>
              <a:gd name="connsiteY25" fmla="*/ 1573161 h 1710813"/>
              <a:gd name="connsiteX26" fmla="*/ 1034026 w 1564968"/>
              <a:gd name="connsiteY26" fmla="*/ 1632155 h 1710813"/>
              <a:gd name="connsiteX27" fmla="*/ 1063523 w 1564968"/>
              <a:gd name="connsiteY27" fmla="*/ 1651819 h 1710813"/>
              <a:gd name="connsiteX28" fmla="*/ 1093020 w 1564968"/>
              <a:gd name="connsiteY28" fmla="*/ 1661652 h 1710813"/>
              <a:gd name="connsiteX29" fmla="*/ 1142181 w 1564968"/>
              <a:gd name="connsiteY29" fmla="*/ 1710813 h 1710813"/>
              <a:gd name="connsiteX30" fmla="*/ 1181510 w 1564968"/>
              <a:gd name="connsiteY30" fmla="*/ 1691148 h 1710813"/>
              <a:gd name="connsiteX31" fmla="*/ 1240504 w 1564968"/>
              <a:gd name="connsiteY31" fmla="*/ 1641987 h 1710813"/>
              <a:gd name="connsiteX32" fmla="*/ 1260168 w 1564968"/>
              <a:gd name="connsiteY32" fmla="*/ 1612490 h 1710813"/>
              <a:gd name="connsiteX33" fmla="*/ 1289665 w 1564968"/>
              <a:gd name="connsiteY33" fmla="*/ 1553497 h 1710813"/>
              <a:gd name="connsiteX34" fmla="*/ 1328994 w 1564968"/>
              <a:gd name="connsiteY34" fmla="*/ 1563329 h 1710813"/>
              <a:gd name="connsiteX35" fmla="*/ 1338826 w 1564968"/>
              <a:gd name="connsiteY35" fmla="*/ 1592826 h 1710813"/>
              <a:gd name="connsiteX36" fmla="*/ 1368323 w 1564968"/>
              <a:gd name="connsiteY36" fmla="*/ 1602658 h 1710813"/>
              <a:gd name="connsiteX37" fmla="*/ 1387987 w 1564968"/>
              <a:gd name="connsiteY37" fmla="*/ 1602658 h 1710813"/>
              <a:gd name="connsiteX38" fmla="*/ 1397820 w 1564968"/>
              <a:gd name="connsiteY38" fmla="*/ 1071716 h 1710813"/>
              <a:gd name="connsiteX39" fmla="*/ 1407652 w 1564968"/>
              <a:gd name="connsiteY39" fmla="*/ 855406 h 1710813"/>
              <a:gd name="connsiteX40" fmla="*/ 1417484 w 1564968"/>
              <a:gd name="connsiteY40" fmla="*/ 825910 h 1710813"/>
              <a:gd name="connsiteX41" fmla="*/ 1427317 w 1564968"/>
              <a:gd name="connsiteY41" fmla="*/ 766916 h 1710813"/>
              <a:gd name="connsiteX42" fmla="*/ 1437149 w 1564968"/>
              <a:gd name="connsiteY42" fmla="*/ 658761 h 1710813"/>
              <a:gd name="connsiteX43" fmla="*/ 1476478 w 1564968"/>
              <a:gd name="connsiteY43" fmla="*/ 560439 h 1710813"/>
              <a:gd name="connsiteX44" fmla="*/ 1496142 w 1564968"/>
              <a:gd name="connsiteY44" fmla="*/ 530942 h 1710813"/>
              <a:gd name="connsiteX45" fmla="*/ 1525639 w 1564968"/>
              <a:gd name="connsiteY45" fmla="*/ 511277 h 1710813"/>
              <a:gd name="connsiteX46" fmla="*/ 1555136 w 1564968"/>
              <a:gd name="connsiteY46" fmla="*/ 412955 h 1710813"/>
              <a:gd name="connsiteX47" fmla="*/ 1564968 w 1564968"/>
              <a:gd name="connsiteY47" fmla="*/ 383458 h 1710813"/>
              <a:gd name="connsiteX48" fmla="*/ 1555136 w 1564968"/>
              <a:gd name="connsiteY48" fmla="*/ 216310 h 1710813"/>
              <a:gd name="connsiteX49" fmla="*/ 1545304 w 1564968"/>
              <a:gd name="connsiteY49" fmla="*/ 186813 h 1710813"/>
              <a:gd name="connsiteX50" fmla="*/ 1476478 w 1564968"/>
              <a:gd name="connsiteY50" fmla="*/ 98323 h 1710813"/>
              <a:gd name="connsiteX51" fmla="*/ 1348658 w 1564968"/>
              <a:gd name="connsiteY51" fmla="*/ 19665 h 1710813"/>
              <a:gd name="connsiteX52" fmla="*/ 1289665 w 1564968"/>
              <a:gd name="connsiteY52" fmla="*/ 0 h 1710813"/>
              <a:gd name="connsiteX53" fmla="*/ 552246 w 1564968"/>
              <a:gd name="connsiteY53" fmla="*/ 9832 h 1710813"/>
              <a:gd name="connsiteX54" fmla="*/ 522749 w 1564968"/>
              <a:gd name="connsiteY54" fmla="*/ 19665 h 1710813"/>
              <a:gd name="connsiteX55" fmla="*/ 424426 w 1564968"/>
              <a:gd name="connsiteY55" fmla="*/ 29497 h 1710813"/>
              <a:gd name="connsiteX56" fmla="*/ 385097 w 1564968"/>
              <a:gd name="connsiteY56" fmla="*/ 49161 h 1710813"/>
              <a:gd name="connsiteX57" fmla="*/ 335936 w 1564968"/>
              <a:gd name="connsiteY57" fmla="*/ 58994 h 1710813"/>
              <a:gd name="connsiteX58" fmla="*/ 296607 w 1564968"/>
              <a:gd name="connsiteY58" fmla="*/ 88490 h 1710813"/>
              <a:gd name="connsiteX59" fmla="*/ 208117 w 1564968"/>
              <a:gd name="connsiteY59" fmla="*/ 117987 h 1710813"/>
              <a:gd name="connsiteX60" fmla="*/ 178620 w 1564968"/>
              <a:gd name="connsiteY60" fmla="*/ 127819 h 1710813"/>
              <a:gd name="connsiteX61" fmla="*/ 139291 w 1564968"/>
              <a:gd name="connsiteY61" fmla="*/ 147484 h 1710813"/>
              <a:gd name="connsiteX62" fmla="*/ 80297 w 1564968"/>
              <a:gd name="connsiteY62" fmla="*/ 186813 h 1710813"/>
              <a:gd name="connsiteX63" fmla="*/ 60633 w 1564968"/>
              <a:gd name="connsiteY63" fmla="*/ 216310 h 1710813"/>
              <a:gd name="connsiteX64" fmla="*/ 31136 w 1564968"/>
              <a:gd name="connsiteY64" fmla="*/ 235974 h 1710813"/>
              <a:gd name="connsiteX65" fmla="*/ 21304 w 1564968"/>
              <a:gd name="connsiteY65" fmla="*/ 265471 h 1710813"/>
              <a:gd name="connsiteX66" fmla="*/ 1639 w 1564968"/>
              <a:gd name="connsiteY66" fmla="*/ 255639 h 17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564968" h="1710813">
                <a:moveTo>
                  <a:pt x="1639" y="255639"/>
                </a:moveTo>
                <a:cubicBezTo>
                  <a:pt x="0" y="262194"/>
                  <a:pt x="8724" y="288316"/>
                  <a:pt x="11471" y="304800"/>
                </a:cubicBezTo>
                <a:cubicBezTo>
                  <a:pt x="22611" y="371638"/>
                  <a:pt x="16036" y="360103"/>
                  <a:pt x="31136" y="412955"/>
                </a:cubicBezTo>
                <a:cubicBezTo>
                  <a:pt x="33983" y="422920"/>
                  <a:pt x="36333" y="433182"/>
                  <a:pt x="40968" y="442452"/>
                </a:cubicBezTo>
                <a:cubicBezTo>
                  <a:pt x="46253" y="453021"/>
                  <a:pt x="54078" y="462116"/>
                  <a:pt x="60633" y="471948"/>
                </a:cubicBezTo>
                <a:cubicBezTo>
                  <a:pt x="68391" y="495224"/>
                  <a:pt x="80297" y="526877"/>
                  <a:pt x="80297" y="550606"/>
                </a:cubicBezTo>
                <a:cubicBezTo>
                  <a:pt x="80297" y="712315"/>
                  <a:pt x="78674" y="707832"/>
                  <a:pt x="60633" y="816077"/>
                </a:cubicBezTo>
                <a:cubicBezTo>
                  <a:pt x="63910" y="920955"/>
                  <a:pt x="66004" y="1025876"/>
                  <a:pt x="70465" y="1130710"/>
                </a:cubicBezTo>
                <a:cubicBezTo>
                  <a:pt x="72560" y="1179936"/>
                  <a:pt x="72197" y="1229594"/>
                  <a:pt x="80297" y="1278194"/>
                </a:cubicBezTo>
                <a:cubicBezTo>
                  <a:pt x="82240" y="1289850"/>
                  <a:pt x="93407" y="1297858"/>
                  <a:pt x="99962" y="1307690"/>
                </a:cubicBezTo>
                <a:lnTo>
                  <a:pt x="149123" y="1455174"/>
                </a:lnTo>
                <a:lnTo>
                  <a:pt x="158955" y="1484671"/>
                </a:lnTo>
                <a:cubicBezTo>
                  <a:pt x="162232" y="1494503"/>
                  <a:pt x="163038" y="1505545"/>
                  <a:pt x="168787" y="1514168"/>
                </a:cubicBezTo>
                <a:lnTo>
                  <a:pt x="208117" y="1573161"/>
                </a:lnTo>
                <a:cubicBezTo>
                  <a:pt x="214672" y="1582993"/>
                  <a:pt x="216571" y="1598921"/>
                  <a:pt x="227781" y="1602658"/>
                </a:cubicBezTo>
                <a:lnTo>
                  <a:pt x="286775" y="1622323"/>
                </a:lnTo>
                <a:cubicBezTo>
                  <a:pt x="364681" y="1596354"/>
                  <a:pt x="325322" y="1606066"/>
                  <a:pt x="404762" y="1592826"/>
                </a:cubicBezTo>
                <a:cubicBezTo>
                  <a:pt x="408039" y="1582994"/>
                  <a:pt x="407265" y="1570658"/>
                  <a:pt x="414594" y="1563329"/>
                </a:cubicBezTo>
                <a:cubicBezTo>
                  <a:pt x="445443" y="1532480"/>
                  <a:pt x="458665" y="1544851"/>
                  <a:pt x="493252" y="1553497"/>
                </a:cubicBezTo>
                <a:cubicBezTo>
                  <a:pt x="535858" y="1550220"/>
                  <a:pt x="579782" y="1554675"/>
                  <a:pt x="621071" y="1543665"/>
                </a:cubicBezTo>
                <a:cubicBezTo>
                  <a:pt x="632489" y="1540620"/>
                  <a:pt x="630715" y="1520431"/>
                  <a:pt x="640736" y="1514168"/>
                </a:cubicBezTo>
                <a:cubicBezTo>
                  <a:pt x="658313" y="1503182"/>
                  <a:pt x="699729" y="1494503"/>
                  <a:pt x="699729" y="1494503"/>
                </a:cubicBezTo>
                <a:cubicBezTo>
                  <a:pt x="778387" y="1497780"/>
                  <a:pt x="857193" y="1498519"/>
                  <a:pt x="935704" y="1504335"/>
                </a:cubicBezTo>
                <a:cubicBezTo>
                  <a:pt x="946040" y="1505101"/>
                  <a:pt x="957872" y="1506839"/>
                  <a:pt x="965200" y="1514168"/>
                </a:cubicBezTo>
                <a:cubicBezTo>
                  <a:pt x="972529" y="1521497"/>
                  <a:pt x="969284" y="1535041"/>
                  <a:pt x="975033" y="1543665"/>
                </a:cubicBezTo>
                <a:cubicBezTo>
                  <a:pt x="982746" y="1555234"/>
                  <a:pt x="994697" y="1563329"/>
                  <a:pt x="1004529" y="1573161"/>
                </a:cubicBezTo>
                <a:cubicBezTo>
                  <a:pt x="1012526" y="1597149"/>
                  <a:pt x="1014968" y="1613097"/>
                  <a:pt x="1034026" y="1632155"/>
                </a:cubicBezTo>
                <a:cubicBezTo>
                  <a:pt x="1042382" y="1640511"/>
                  <a:pt x="1052954" y="1646534"/>
                  <a:pt x="1063523" y="1651819"/>
                </a:cubicBezTo>
                <a:cubicBezTo>
                  <a:pt x="1072793" y="1656454"/>
                  <a:pt x="1083188" y="1658374"/>
                  <a:pt x="1093020" y="1661652"/>
                </a:cubicBezTo>
                <a:cubicBezTo>
                  <a:pt x="1101760" y="1674762"/>
                  <a:pt x="1120332" y="1710813"/>
                  <a:pt x="1142181" y="1710813"/>
                </a:cubicBezTo>
                <a:cubicBezTo>
                  <a:pt x="1156838" y="1710813"/>
                  <a:pt x="1168784" y="1698420"/>
                  <a:pt x="1181510" y="1691148"/>
                </a:cubicBezTo>
                <a:cubicBezTo>
                  <a:pt x="1206120" y="1677085"/>
                  <a:pt x="1222016" y="1664173"/>
                  <a:pt x="1240504" y="1641987"/>
                </a:cubicBezTo>
                <a:cubicBezTo>
                  <a:pt x="1248069" y="1632909"/>
                  <a:pt x="1254883" y="1623059"/>
                  <a:pt x="1260168" y="1612490"/>
                </a:cubicBezTo>
                <a:cubicBezTo>
                  <a:pt x="1300871" y="1531084"/>
                  <a:pt x="1233313" y="1638024"/>
                  <a:pt x="1289665" y="1553497"/>
                </a:cubicBezTo>
                <a:cubicBezTo>
                  <a:pt x="1302775" y="1556774"/>
                  <a:pt x="1318442" y="1554887"/>
                  <a:pt x="1328994" y="1563329"/>
                </a:cubicBezTo>
                <a:cubicBezTo>
                  <a:pt x="1337087" y="1569803"/>
                  <a:pt x="1331497" y="1585497"/>
                  <a:pt x="1338826" y="1592826"/>
                </a:cubicBezTo>
                <a:cubicBezTo>
                  <a:pt x="1346155" y="1600155"/>
                  <a:pt x="1358491" y="1599381"/>
                  <a:pt x="1368323" y="1602658"/>
                </a:cubicBezTo>
                <a:cubicBezTo>
                  <a:pt x="1370820" y="1610150"/>
                  <a:pt x="1385490" y="1673825"/>
                  <a:pt x="1387987" y="1602658"/>
                </a:cubicBezTo>
                <a:cubicBezTo>
                  <a:pt x="1394194" y="1425756"/>
                  <a:pt x="1393163" y="1248666"/>
                  <a:pt x="1397820" y="1071716"/>
                </a:cubicBezTo>
                <a:cubicBezTo>
                  <a:pt x="1399719" y="999563"/>
                  <a:pt x="1401896" y="927354"/>
                  <a:pt x="1407652" y="855406"/>
                </a:cubicBezTo>
                <a:cubicBezTo>
                  <a:pt x="1408478" y="845075"/>
                  <a:pt x="1415236" y="836027"/>
                  <a:pt x="1417484" y="825910"/>
                </a:cubicBezTo>
                <a:cubicBezTo>
                  <a:pt x="1421809" y="806449"/>
                  <a:pt x="1424988" y="786715"/>
                  <a:pt x="1427317" y="766916"/>
                </a:cubicBezTo>
                <a:cubicBezTo>
                  <a:pt x="1431547" y="730964"/>
                  <a:pt x="1430858" y="694411"/>
                  <a:pt x="1437149" y="658761"/>
                </a:cubicBezTo>
                <a:cubicBezTo>
                  <a:pt x="1442293" y="629612"/>
                  <a:pt x="1461088" y="587372"/>
                  <a:pt x="1476478" y="560439"/>
                </a:cubicBezTo>
                <a:cubicBezTo>
                  <a:pt x="1482341" y="550179"/>
                  <a:pt x="1487786" y="539298"/>
                  <a:pt x="1496142" y="530942"/>
                </a:cubicBezTo>
                <a:cubicBezTo>
                  <a:pt x="1504498" y="522586"/>
                  <a:pt x="1515807" y="517832"/>
                  <a:pt x="1525639" y="511277"/>
                </a:cubicBezTo>
                <a:cubicBezTo>
                  <a:pt x="1540499" y="451835"/>
                  <a:pt x="1531196" y="484774"/>
                  <a:pt x="1555136" y="412955"/>
                </a:cubicBezTo>
                <a:lnTo>
                  <a:pt x="1564968" y="383458"/>
                </a:lnTo>
                <a:cubicBezTo>
                  <a:pt x="1561691" y="327742"/>
                  <a:pt x="1560689" y="271845"/>
                  <a:pt x="1555136" y="216310"/>
                </a:cubicBezTo>
                <a:cubicBezTo>
                  <a:pt x="1554105" y="205997"/>
                  <a:pt x="1550337" y="195873"/>
                  <a:pt x="1545304" y="186813"/>
                </a:cubicBezTo>
                <a:cubicBezTo>
                  <a:pt x="1526401" y="152786"/>
                  <a:pt x="1506132" y="123034"/>
                  <a:pt x="1476478" y="98323"/>
                </a:cubicBezTo>
                <a:cubicBezTo>
                  <a:pt x="1368049" y="7967"/>
                  <a:pt x="1427593" y="43346"/>
                  <a:pt x="1348658" y="19665"/>
                </a:cubicBezTo>
                <a:cubicBezTo>
                  <a:pt x="1328804" y="13709"/>
                  <a:pt x="1289665" y="0"/>
                  <a:pt x="1289665" y="0"/>
                </a:cubicBezTo>
                <a:lnTo>
                  <a:pt x="552246" y="9832"/>
                </a:lnTo>
                <a:cubicBezTo>
                  <a:pt x="541885" y="10098"/>
                  <a:pt x="532993" y="18089"/>
                  <a:pt x="522749" y="19665"/>
                </a:cubicBezTo>
                <a:cubicBezTo>
                  <a:pt x="490194" y="24674"/>
                  <a:pt x="457200" y="26220"/>
                  <a:pt x="424426" y="29497"/>
                </a:cubicBezTo>
                <a:cubicBezTo>
                  <a:pt x="411316" y="36052"/>
                  <a:pt x="399002" y="44526"/>
                  <a:pt x="385097" y="49161"/>
                </a:cubicBezTo>
                <a:cubicBezTo>
                  <a:pt x="369243" y="54446"/>
                  <a:pt x="351207" y="52207"/>
                  <a:pt x="335936" y="58994"/>
                </a:cubicBezTo>
                <a:cubicBezTo>
                  <a:pt x="320961" y="65649"/>
                  <a:pt x="311264" y="81162"/>
                  <a:pt x="296607" y="88490"/>
                </a:cubicBezTo>
                <a:cubicBezTo>
                  <a:pt x="296606" y="88491"/>
                  <a:pt x="222867" y="113071"/>
                  <a:pt x="208117" y="117987"/>
                </a:cubicBezTo>
                <a:cubicBezTo>
                  <a:pt x="198285" y="121264"/>
                  <a:pt x="187890" y="123184"/>
                  <a:pt x="178620" y="127819"/>
                </a:cubicBezTo>
                <a:cubicBezTo>
                  <a:pt x="165510" y="134374"/>
                  <a:pt x="151218" y="138965"/>
                  <a:pt x="139291" y="147484"/>
                </a:cubicBezTo>
                <a:cubicBezTo>
                  <a:pt x="74848" y="193515"/>
                  <a:pt x="143570" y="165723"/>
                  <a:pt x="80297" y="186813"/>
                </a:cubicBezTo>
                <a:cubicBezTo>
                  <a:pt x="73742" y="196645"/>
                  <a:pt x="68989" y="207954"/>
                  <a:pt x="60633" y="216310"/>
                </a:cubicBezTo>
                <a:cubicBezTo>
                  <a:pt x="52277" y="224666"/>
                  <a:pt x="38518" y="226747"/>
                  <a:pt x="31136" y="235974"/>
                </a:cubicBezTo>
                <a:cubicBezTo>
                  <a:pt x="24662" y="244067"/>
                  <a:pt x="26636" y="256584"/>
                  <a:pt x="21304" y="265471"/>
                </a:cubicBezTo>
                <a:cubicBezTo>
                  <a:pt x="16535" y="273420"/>
                  <a:pt x="3278" y="249084"/>
                  <a:pt x="1639" y="255639"/>
                </a:cubicBezTo>
                <a:close/>
              </a:path>
            </a:pathLst>
          </a:cu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 name="Picture 2" descr="C:\Documents and Settings\Admin\Рабочий стол\Презентации\Мудрая Черепаха.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643688" y="4643438"/>
            <a:ext cx="2286000" cy="2047875"/>
          </a:xfrm>
          <a:prstGeom prst="rect">
            <a:avLst/>
          </a:prstGeom>
          <a:noFill/>
          <a:ln w="9525">
            <a:noFill/>
            <a:miter lim="800000"/>
            <a:headEnd/>
            <a:tailEnd/>
          </a:ln>
          <a:effectLst>
            <a:outerShdw dist="139700" dir="2700000" algn="tl" rotWithShape="0">
              <a:srgbClr val="333333">
                <a:alpha val="64999"/>
              </a:srgbClr>
            </a:outerShdw>
          </a:effectLst>
        </p:spPr>
      </p:pic>
      <p:sp>
        <p:nvSpPr>
          <p:cNvPr id="6" name="Выноска-облако 5"/>
          <p:cNvSpPr/>
          <p:nvPr/>
        </p:nvSpPr>
        <p:spPr>
          <a:xfrm>
            <a:off x="1500188" y="785813"/>
            <a:ext cx="7500937" cy="1714500"/>
          </a:xfrm>
          <a:prstGeom prst="cloudCallout">
            <a:avLst>
              <a:gd name="adj1" fmla="val 15784"/>
              <a:gd name="adj2" fmla="val 197863"/>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На зубах постоянно образуется налёт из микробов и остатков пищи. Частички пищи застревают между зубами. Поэтому обязательно надо чистить зубы. </a:t>
            </a:r>
          </a:p>
        </p:txBody>
      </p:sp>
      <p:pic>
        <p:nvPicPr>
          <p:cNvPr id="4101" name="Picture 3" descr="Картинка 107 из 1025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42875" y="3286125"/>
            <a:ext cx="5072063" cy="3376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8"/>
            <a:ext cx="8229600" cy="1928826"/>
          </a:xfrm>
        </p:spPr>
        <p:txBody>
          <a:bodyPr>
            <a:normAutofit/>
          </a:bodyPr>
          <a:lstStyle/>
          <a:p>
            <a:r>
              <a:rPr lang="ru-RU" dirty="0" smtClean="0">
                <a:solidFill>
                  <a:srgbClr val="002060"/>
                </a:solidFill>
              </a:rPr>
              <a:t>зубной налёт + сахар = кислота</a:t>
            </a:r>
            <a:br>
              <a:rPr lang="ru-RU" dirty="0" smtClean="0">
                <a:solidFill>
                  <a:srgbClr val="002060"/>
                </a:solidFill>
              </a:rPr>
            </a:br>
            <a:r>
              <a:rPr lang="ru-RU" dirty="0" smtClean="0">
                <a:solidFill>
                  <a:srgbClr val="002060"/>
                </a:solidFill>
              </a:rPr>
              <a:t>кислота + эмаль зуба = </a:t>
            </a:r>
            <a:r>
              <a:rPr lang="ru-RU" sz="6600" dirty="0" smtClean="0">
                <a:solidFill>
                  <a:schemeClr val="tx1">
                    <a:lumMod val="95000"/>
                    <a:lumOff val="5000"/>
                  </a:schemeClr>
                </a:solidFill>
              </a:rPr>
              <a:t>кариес</a:t>
            </a:r>
            <a:endParaRPr lang="ru-RU" sz="6600" dirty="0">
              <a:solidFill>
                <a:schemeClr val="tx1">
                  <a:lumMod val="95000"/>
                  <a:lumOff val="5000"/>
                </a:schemeClr>
              </a:solidFill>
            </a:endParaRPr>
          </a:p>
        </p:txBody>
      </p:sp>
      <p:sp>
        <p:nvSpPr>
          <p:cNvPr id="4" name="Содержимое 3"/>
          <p:cNvSpPr>
            <a:spLocks noGrp="1"/>
          </p:cNvSpPr>
          <p:nvPr>
            <p:ph sz="half" idx="2"/>
          </p:nvPr>
        </p:nvSpPr>
        <p:spPr>
          <a:xfrm>
            <a:off x="5072066" y="500042"/>
            <a:ext cx="3614734" cy="3786214"/>
          </a:xfrm>
        </p:spPr>
        <p:style>
          <a:lnRef idx="2">
            <a:schemeClr val="accent2"/>
          </a:lnRef>
          <a:fillRef idx="1">
            <a:schemeClr val="lt1"/>
          </a:fillRef>
          <a:effectRef idx="0">
            <a:schemeClr val="accent2"/>
          </a:effectRef>
          <a:fontRef idx="minor">
            <a:schemeClr val="dk1"/>
          </a:fontRef>
        </p:style>
        <p:txBody>
          <a:bodyPr>
            <a:normAutofit/>
          </a:bodyPr>
          <a:lstStyle/>
          <a:p>
            <a:pPr algn="ctr">
              <a:buNone/>
            </a:pPr>
            <a:endParaRPr lang="ru-RU" sz="2400" dirty="0" smtClean="0">
              <a:solidFill>
                <a:schemeClr val="bg1"/>
              </a:solidFill>
            </a:endParaRPr>
          </a:p>
          <a:p>
            <a:pPr algn="ctr">
              <a:buNone/>
            </a:pPr>
            <a:r>
              <a:rPr lang="ru-RU" sz="6600" dirty="0" smtClean="0">
                <a:solidFill>
                  <a:srgbClr val="FF0000"/>
                </a:solidFill>
              </a:rPr>
              <a:t>Формула</a:t>
            </a:r>
          </a:p>
          <a:p>
            <a:pPr algn="ctr">
              <a:buNone/>
            </a:pPr>
            <a:r>
              <a:rPr lang="ru-RU" sz="6600" dirty="0" smtClean="0">
                <a:solidFill>
                  <a:srgbClr val="FF0000"/>
                </a:solidFill>
              </a:rPr>
              <a:t>кариеса</a:t>
            </a:r>
            <a:endParaRPr lang="ru-RU" sz="6600" dirty="0">
              <a:solidFill>
                <a:srgbClr val="FF0000"/>
              </a:solidFill>
            </a:endParaRPr>
          </a:p>
        </p:txBody>
      </p:sp>
      <p:pic>
        <p:nvPicPr>
          <p:cNvPr id="8194" name="Picture 2" descr="H:\Новая папка (4)\av-118890.jpg"/>
          <p:cNvPicPr>
            <a:picLocks noGrp="1" noChangeAspect="1" noChangeArrowheads="1"/>
          </p:cNvPicPr>
          <p:nvPr>
            <p:ph sz="half" idx="1"/>
          </p:nvPr>
        </p:nvPicPr>
        <p:blipFill>
          <a:blip r:embed="rId3" cstate="print"/>
          <a:srcRect/>
          <a:stretch>
            <a:fillRect/>
          </a:stretch>
        </p:blipFill>
        <p:spPr bwMode="auto">
          <a:xfrm>
            <a:off x="571472" y="500042"/>
            <a:ext cx="4000528" cy="3929090"/>
          </a:xfrm>
          <a:prstGeom prst="rect">
            <a:avLst/>
          </a:prstGeom>
          <a:noFill/>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2000" fill="hold"/>
                                        <p:tgtEl>
                                          <p:spTgt spid="4">
                                            <p:bg/>
                                          </p:spTgt>
                                        </p:tgtEl>
                                        <p:attrNameLst>
                                          <p:attrName>ppt_w</p:attrName>
                                        </p:attrNameLst>
                                      </p:cBhvr>
                                      <p:tavLst>
                                        <p:tav tm="0">
                                          <p:val>
                                            <p:strVal val="#ppt_w*0.70"/>
                                          </p:val>
                                        </p:tav>
                                        <p:tav tm="100000">
                                          <p:val>
                                            <p:strVal val="#ppt_w"/>
                                          </p:val>
                                        </p:tav>
                                      </p:tavLst>
                                    </p:anim>
                                    <p:anim calcmode="lin" valueType="num">
                                      <p:cBhvr>
                                        <p:cTn id="8" dur="2000" fill="hold"/>
                                        <p:tgtEl>
                                          <p:spTgt spid="4">
                                            <p:bg/>
                                          </p:spTgt>
                                        </p:tgtEl>
                                        <p:attrNameLst>
                                          <p:attrName>ppt_h</p:attrName>
                                        </p:attrNameLst>
                                      </p:cBhvr>
                                      <p:tavLst>
                                        <p:tav tm="0">
                                          <p:val>
                                            <p:strVal val="#ppt_h"/>
                                          </p:val>
                                        </p:tav>
                                        <p:tav tm="100000">
                                          <p:val>
                                            <p:strVal val="#ppt_h"/>
                                          </p:val>
                                        </p:tav>
                                      </p:tavLst>
                                    </p:anim>
                                    <p:animEffect transition="in" filter="fade">
                                      <p:cBhvr>
                                        <p:cTn id="9" dur="20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2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5" dur="2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2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2" dur="2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1" presetClass="entr" presetSubtype="0" fill="hold" nodeType="clickEffect">
                                  <p:stCondLst>
                                    <p:cond delay="0"/>
                                  </p:stCondLst>
                                  <p:childTnLst>
                                    <p:set>
                                      <p:cBhvr>
                                        <p:cTn id="27" dur="1" fill="hold">
                                          <p:stCondLst>
                                            <p:cond delay="0"/>
                                          </p:stCondLst>
                                        </p:cTn>
                                        <p:tgtEl>
                                          <p:spTgt spid="8194"/>
                                        </p:tgtEl>
                                        <p:attrNameLst>
                                          <p:attrName>style.visibility</p:attrName>
                                        </p:attrNameLst>
                                      </p:cBhvr>
                                      <p:to>
                                        <p:strVal val="visible"/>
                                      </p:to>
                                    </p:set>
                                    <p:animEffect transition="in" filter="fade">
                                      <p:cBhvr>
                                        <p:cTn id="28" dur="770" decel="100000"/>
                                        <p:tgtEl>
                                          <p:spTgt spid="8194"/>
                                        </p:tgtEl>
                                      </p:cBhvr>
                                    </p:animEffect>
                                    <p:animScale>
                                      <p:cBhvr>
                                        <p:cTn id="29" dur="770" decel="100000"/>
                                        <p:tgtEl>
                                          <p:spTgt spid="8194"/>
                                        </p:tgtEl>
                                      </p:cBhvr>
                                      <p:from x="10000" y="10000"/>
                                      <p:to x="200000" y="450000"/>
                                    </p:animScale>
                                    <p:animScale>
                                      <p:cBhvr>
                                        <p:cTn id="30" dur="1230" accel="100000" fill="hold">
                                          <p:stCondLst>
                                            <p:cond delay="770"/>
                                          </p:stCondLst>
                                        </p:cTn>
                                        <p:tgtEl>
                                          <p:spTgt spid="8194"/>
                                        </p:tgtEl>
                                      </p:cBhvr>
                                      <p:from x="200000" y="450000"/>
                                      <p:to x="100000" y="100000"/>
                                    </p:animScale>
                                    <p:set>
                                      <p:cBhvr>
                                        <p:cTn id="31" dur="770" fill="hold"/>
                                        <p:tgtEl>
                                          <p:spTgt spid="8194"/>
                                        </p:tgtEl>
                                        <p:attrNameLst>
                                          <p:attrName>ppt_x</p:attrName>
                                        </p:attrNameLst>
                                      </p:cBhvr>
                                      <p:to>
                                        <p:strVal val="(0.5)"/>
                                      </p:to>
                                    </p:set>
                                    <p:anim from="(0.5)" to="(#ppt_x)" calcmode="lin" valueType="num">
                                      <p:cBhvr>
                                        <p:cTn id="32" dur="1230" accel="100000" fill="hold">
                                          <p:stCondLst>
                                            <p:cond delay="770"/>
                                          </p:stCondLst>
                                        </p:cTn>
                                        <p:tgtEl>
                                          <p:spTgt spid="8194"/>
                                        </p:tgtEl>
                                        <p:attrNameLst>
                                          <p:attrName>ppt_x</p:attrName>
                                        </p:attrNameLst>
                                      </p:cBhvr>
                                    </p:anim>
                                    <p:set>
                                      <p:cBhvr>
                                        <p:cTn id="33" dur="770" fill="hold"/>
                                        <p:tgtEl>
                                          <p:spTgt spid="8194"/>
                                        </p:tgtEl>
                                        <p:attrNameLst>
                                          <p:attrName>ppt_y</p:attrName>
                                        </p:attrNameLst>
                                      </p:cBhvr>
                                      <p:to>
                                        <p:strVal val="(#ppt_y+0.4)"/>
                                      </p:to>
                                    </p:set>
                                    <p:anim from="(#ppt_y+0.4)" to="(#ppt_y)" calcmode="lin" valueType="num">
                                      <p:cBhvr>
                                        <p:cTn id="34" dur="1230" accel="100000" fill="hold">
                                          <p:stCondLst>
                                            <p:cond delay="770"/>
                                          </p:stCondLst>
                                        </p:cTn>
                                        <p:tgtEl>
                                          <p:spTgt spid="8194"/>
                                        </p:tgtEl>
                                        <p:attrNameLst>
                                          <p:attrName>ppt_y</p:attrName>
                                        </p:attrNameLst>
                                      </p:cBhvr>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0" fill="hold"/>
                                        <p:tgtEl>
                                          <p:spTgt spid="2"/>
                                        </p:tgtEl>
                                        <p:attrNameLst>
                                          <p:attrName>ppt_x</p:attrName>
                                        </p:attrNameLst>
                                      </p:cBhvr>
                                      <p:tavLst>
                                        <p:tav tm="0">
                                          <p:val>
                                            <p:strVal val="#ppt_x"/>
                                          </p:val>
                                        </p:tav>
                                        <p:tav tm="100000">
                                          <p:val>
                                            <p:strVal val="#ppt_x"/>
                                          </p:val>
                                        </p:tav>
                                      </p:tavLst>
                                    </p:anim>
                                    <p:anim calcmode="lin" valueType="num">
                                      <p:cBhvr additive="base">
                                        <p:cTn id="40"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solidFill>
                  <a:srgbClr val="002060"/>
                </a:solidFill>
              </a:rPr>
              <a:t>Почему появляется кариес?</a:t>
            </a:r>
            <a:endParaRPr lang="ru-RU" sz="4000" dirty="0">
              <a:solidFill>
                <a:srgbClr val="002060"/>
              </a:solidFill>
            </a:endParaRPr>
          </a:p>
        </p:txBody>
      </p:sp>
      <p:pic>
        <p:nvPicPr>
          <p:cNvPr id="7170" name="Picture 2" descr="H:\Новая папка (4)\3.jpg"/>
          <p:cNvPicPr>
            <a:picLocks noGrp="1" noChangeAspect="1" noChangeArrowheads="1"/>
          </p:cNvPicPr>
          <p:nvPr>
            <p:ph sz="half" idx="1"/>
          </p:nvPr>
        </p:nvPicPr>
        <p:blipFill>
          <a:blip r:embed="rId3" cstate="email"/>
          <a:srcRect/>
          <a:stretch>
            <a:fillRect/>
          </a:stretch>
        </p:blipFill>
        <p:spPr bwMode="auto">
          <a:xfrm>
            <a:off x="457200" y="1857364"/>
            <a:ext cx="4038600" cy="4143404"/>
          </a:xfrm>
          <a:prstGeom prst="rect">
            <a:avLst/>
          </a:prstGeom>
          <a:noFill/>
        </p:spPr>
      </p:pic>
      <p:pic>
        <p:nvPicPr>
          <p:cNvPr id="7171" name="Picture 3" descr="H:\Новая папка (4)\av-118890.jpg"/>
          <p:cNvPicPr>
            <a:picLocks noGrp="1" noChangeAspect="1" noChangeArrowheads="1"/>
          </p:cNvPicPr>
          <p:nvPr>
            <p:ph sz="half" idx="2"/>
          </p:nvPr>
        </p:nvPicPr>
        <p:blipFill>
          <a:blip r:embed="rId4" cstate="print"/>
          <a:srcRect/>
          <a:stretch>
            <a:fillRect/>
          </a:stretch>
        </p:blipFill>
        <p:spPr bwMode="auto">
          <a:xfrm>
            <a:off x="5286380" y="1857364"/>
            <a:ext cx="3500462" cy="4143404"/>
          </a:xfrm>
          <a:prstGeom prst="rect">
            <a:avLst/>
          </a:prstGeom>
          <a:noFill/>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 calcmode="lin" valueType="num">
                                      <p:cBhvr>
                                        <p:cTn id="15" dur="1000" fill="hold"/>
                                        <p:tgtEl>
                                          <p:spTgt spid="7170"/>
                                        </p:tgtEl>
                                        <p:attrNameLst>
                                          <p:attrName>ppt_w</p:attrName>
                                        </p:attrNameLst>
                                      </p:cBhvr>
                                      <p:tavLst>
                                        <p:tav tm="0">
                                          <p:val>
                                            <p:strVal val="#ppt_w*0.70"/>
                                          </p:val>
                                        </p:tav>
                                        <p:tav tm="100000">
                                          <p:val>
                                            <p:strVal val="#ppt_w"/>
                                          </p:val>
                                        </p:tav>
                                      </p:tavLst>
                                    </p:anim>
                                    <p:anim calcmode="lin" valueType="num">
                                      <p:cBhvr>
                                        <p:cTn id="16" dur="1000" fill="hold"/>
                                        <p:tgtEl>
                                          <p:spTgt spid="7170"/>
                                        </p:tgtEl>
                                        <p:attrNameLst>
                                          <p:attrName>ppt_h</p:attrName>
                                        </p:attrNameLst>
                                      </p:cBhvr>
                                      <p:tavLst>
                                        <p:tav tm="0">
                                          <p:val>
                                            <p:strVal val="#ppt_h"/>
                                          </p:val>
                                        </p:tav>
                                        <p:tav tm="100000">
                                          <p:val>
                                            <p:strVal val="#ppt_h"/>
                                          </p:val>
                                        </p:tav>
                                      </p:tavLst>
                                    </p:anim>
                                    <p:animEffect transition="in" filter="fade">
                                      <p:cBhvr>
                                        <p:cTn id="17" dur="10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7171"/>
                                        </p:tgtEl>
                                        <p:attrNameLst>
                                          <p:attrName>style.visibility</p:attrName>
                                        </p:attrNameLst>
                                      </p:cBhvr>
                                      <p:to>
                                        <p:strVal val="visible"/>
                                      </p:to>
                                    </p:set>
                                    <p:anim calcmode="lin" valueType="num">
                                      <p:cBhvr>
                                        <p:cTn id="22" dur="1000" fill="hold"/>
                                        <p:tgtEl>
                                          <p:spTgt spid="7171"/>
                                        </p:tgtEl>
                                        <p:attrNameLst>
                                          <p:attrName>ppt_w</p:attrName>
                                        </p:attrNameLst>
                                      </p:cBhvr>
                                      <p:tavLst>
                                        <p:tav tm="0">
                                          <p:val>
                                            <p:strVal val="#ppt_w*0.70"/>
                                          </p:val>
                                        </p:tav>
                                        <p:tav tm="100000">
                                          <p:val>
                                            <p:strVal val="#ppt_w"/>
                                          </p:val>
                                        </p:tav>
                                      </p:tavLst>
                                    </p:anim>
                                    <p:anim calcmode="lin" valueType="num">
                                      <p:cBhvr>
                                        <p:cTn id="23" dur="1000" fill="hold"/>
                                        <p:tgtEl>
                                          <p:spTgt spid="7171"/>
                                        </p:tgtEl>
                                        <p:attrNameLst>
                                          <p:attrName>ppt_h</p:attrName>
                                        </p:attrNameLst>
                                      </p:cBhvr>
                                      <p:tavLst>
                                        <p:tav tm="0">
                                          <p:val>
                                            <p:strVal val="#ppt_h"/>
                                          </p:val>
                                        </p:tav>
                                        <p:tav tm="100000">
                                          <p:val>
                                            <p:strVal val="#ppt_h"/>
                                          </p:val>
                                        </p:tav>
                                      </p:tavLst>
                                    </p:anim>
                                    <p:animEffect transition="in" filter="fade">
                                      <p:cBhvr>
                                        <p:cTn id="24"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500188" y="4000500"/>
            <a:ext cx="1000125" cy="1714500"/>
          </a:xfrm>
          <a:prstGeom prst="rect">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олилиния 5"/>
          <p:cNvSpPr/>
          <p:nvPr/>
        </p:nvSpPr>
        <p:spPr>
          <a:xfrm>
            <a:off x="4483100" y="4835525"/>
            <a:ext cx="2159000" cy="2052638"/>
          </a:xfrm>
          <a:custGeom>
            <a:avLst/>
            <a:gdLst>
              <a:gd name="connsiteX0" fmla="*/ 506027 w 2158527"/>
              <a:gd name="connsiteY0" fmla="*/ 56840 h 2053627"/>
              <a:gd name="connsiteX1" fmla="*/ 435006 w 2158527"/>
              <a:gd name="connsiteY1" fmla="*/ 83473 h 2053627"/>
              <a:gd name="connsiteX2" fmla="*/ 408373 w 2158527"/>
              <a:gd name="connsiteY2" fmla="*/ 118984 h 2053627"/>
              <a:gd name="connsiteX3" fmla="*/ 372862 w 2158527"/>
              <a:gd name="connsiteY3" fmla="*/ 198883 h 2053627"/>
              <a:gd name="connsiteX4" fmla="*/ 363985 w 2158527"/>
              <a:gd name="connsiteY4" fmla="*/ 225516 h 2053627"/>
              <a:gd name="connsiteX5" fmla="*/ 355107 w 2158527"/>
              <a:gd name="connsiteY5" fmla="*/ 278782 h 2053627"/>
              <a:gd name="connsiteX6" fmla="*/ 346229 w 2158527"/>
              <a:gd name="connsiteY6" fmla="*/ 314293 h 2053627"/>
              <a:gd name="connsiteX7" fmla="*/ 337352 w 2158527"/>
              <a:gd name="connsiteY7" fmla="*/ 749298 h 2053627"/>
              <a:gd name="connsiteX8" fmla="*/ 310719 w 2158527"/>
              <a:gd name="connsiteY8" fmla="*/ 758176 h 2053627"/>
              <a:gd name="connsiteX9" fmla="*/ 284086 w 2158527"/>
              <a:gd name="connsiteY9" fmla="*/ 775931 h 2053627"/>
              <a:gd name="connsiteX10" fmla="*/ 239697 w 2158527"/>
              <a:gd name="connsiteY10" fmla="*/ 820320 h 2053627"/>
              <a:gd name="connsiteX11" fmla="*/ 195309 w 2158527"/>
              <a:gd name="connsiteY11" fmla="*/ 864708 h 2053627"/>
              <a:gd name="connsiteX12" fmla="*/ 159798 w 2158527"/>
              <a:gd name="connsiteY12" fmla="*/ 917974 h 2053627"/>
              <a:gd name="connsiteX13" fmla="*/ 142043 w 2158527"/>
              <a:gd name="connsiteY13" fmla="*/ 944607 h 2053627"/>
              <a:gd name="connsiteX14" fmla="*/ 115410 w 2158527"/>
              <a:gd name="connsiteY14" fmla="*/ 971240 h 2053627"/>
              <a:gd name="connsiteX15" fmla="*/ 97655 w 2158527"/>
              <a:gd name="connsiteY15" fmla="*/ 997873 h 2053627"/>
              <a:gd name="connsiteX16" fmla="*/ 71022 w 2158527"/>
              <a:gd name="connsiteY16" fmla="*/ 1006751 h 2053627"/>
              <a:gd name="connsiteX17" fmla="*/ 0 w 2158527"/>
              <a:gd name="connsiteY17" fmla="*/ 1015628 h 2053627"/>
              <a:gd name="connsiteX18" fmla="*/ 8878 w 2158527"/>
              <a:gd name="connsiteY18" fmla="*/ 1193182 h 2053627"/>
              <a:gd name="connsiteX19" fmla="*/ 26633 w 2158527"/>
              <a:gd name="connsiteY19" fmla="*/ 1246448 h 2053627"/>
              <a:gd name="connsiteX20" fmla="*/ 44389 w 2158527"/>
              <a:gd name="connsiteY20" fmla="*/ 1264203 h 2053627"/>
              <a:gd name="connsiteX21" fmla="*/ 53266 w 2158527"/>
              <a:gd name="connsiteY21" fmla="*/ 1290836 h 2053627"/>
              <a:gd name="connsiteX22" fmla="*/ 115410 w 2158527"/>
              <a:gd name="connsiteY22" fmla="*/ 1317469 h 2053627"/>
              <a:gd name="connsiteX23" fmla="*/ 266330 w 2158527"/>
              <a:gd name="connsiteY23" fmla="*/ 1308592 h 2053627"/>
              <a:gd name="connsiteX24" fmla="*/ 292963 w 2158527"/>
              <a:gd name="connsiteY24" fmla="*/ 1299714 h 2053627"/>
              <a:gd name="connsiteX25" fmla="*/ 328474 w 2158527"/>
              <a:gd name="connsiteY25" fmla="*/ 1264203 h 2053627"/>
              <a:gd name="connsiteX26" fmla="*/ 381740 w 2158527"/>
              <a:gd name="connsiteY26" fmla="*/ 1246448 h 2053627"/>
              <a:gd name="connsiteX27" fmla="*/ 417251 w 2158527"/>
              <a:gd name="connsiteY27" fmla="*/ 1219815 h 2053627"/>
              <a:gd name="connsiteX28" fmla="*/ 479394 w 2158527"/>
              <a:gd name="connsiteY28" fmla="*/ 1202060 h 2053627"/>
              <a:gd name="connsiteX29" fmla="*/ 550416 w 2158527"/>
              <a:gd name="connsiteY29" fmla="*/ 1210937 h 2053627"/>
              <a:gd name="connsiteX30" fmla="*/ 568171 w 2158527"/>
              <a:gd name="connsiteY30" fmla="*/ 1228693 h 2053627"/>
              <a:gd name="connsiteX31" fmla="*/ 577049 w 2158527"/>
              <a:gd name="connsiteY31" fmla="*/ 1459512 h 2053627"/>
              <a:gd name="connsiteX32" fmla="*/ 585927 w 2158527"/>
              <a:gd name="connsiteY32" fmla="*/ 1645943 h 2053627"/>
              <a:gd name="connsiteX33" fmla="*/ 612560 w 2158527"/>
              <a:gd name="connsiteY33" fmla="*/ 1654821 h 2053627"/>
              <a:gd name="connsiteX34" fmla="*/ 639193 w 2158527"/>
              <a:gd name="connsiteY34" fmla="*/ 1672576 h 2053627"/>
              <a:gd name="connsiteX35" fmla="*/ 1828800 w 2158527"/>
              <a:gd name="connsiteY35" fmla="*/ 1486145 h 2053627"/>
              <a:gd name="connsiteX36" fmla="*/ 1819923 w 2158527"/>
              <a:gd name="connsiteY36" fmla="*/ 1415124 h 2053627"/>
              <a:gd name="connsiteX37" fmla="*/ 1837678 w 2158527"/>
              <a:gd name="connsiteY37" fmla="*/ 1086650 h 2053627"/>
              <a:gd name="connsiteX38" fmla="*/ 1846556 w 2158527"/>
              <a:gd name="connsiteY38" fmla="*/ 997873 h 2053627"/>
              <a:gd name="connsiteX39" fmla="*/ 1873189 w 2158527"/>
              <a:gd name="connsiteY39" fmla="*/ 962362 h 2053627"/>
              <a:gd name="connsiteX40" fmla="*/ 1908699 w 2158527"/>
              <a:gd name="connsiteY40" fmla="*/ 909096 h 2053627"/>
              <a:gd name="connsiteX41" fmla="*/ 1953088 w 2158527"/>
              <a:gd name="connsiteY41" fmla="*/ 864708 h 2053627"/>
              <a:gd name="connsiteX42" fmla="*/ 1997476 w 2158527"/>
              <a:gd name="connsiteY42" fmla="*/ 820320 h 2053627"/>
              <a:gd name="connsiteX43" fmla="*/ 2086253 w 2158527"/>
              <a:gd name="connsiteY43" fmla="*/ 696032 h 2053627"/>
              <a:gd name="connsiteX44" fmla="*/ 2104008 w 2158527"/>
              <a:gd name="connsiteY44" fmla="*/ 669399 h 2053627"/>
              <a:gd name="connsiteX45" fmla="*/ 2139519 w 2158527"/>
              <a:gd name="connsiteY45" fmla="*/ 571745 h 2053627"/>
              <a:gd name="connsiteX46" fmla="*/ 2148396 w 2158527"/>
              <a:gd name="connsiteY46" fmla="*/ 500724 h 2053627"/>
              <a:gd name="connsiteX47" fmla="*/ 2157274 w 2158527"/>
              <a:gd name="connsiteY47" fmla="*/ 456335 h 2053627"/>
              <a:gd name="connsiteX48" fmla="*/ 2130641 w 2158527"/>
              <a:gd name="connsiteY48" fmla="*/ 287660 h 2053627"/>
              <a:gd name="connsiteX49" fmla="*/ 2077375 w 2158527"/>
              <a:gd name="connsiteY49" fmla="*/ 296537 h 2053627"/>
              <a:gd name="connsiteX50" fmla="*/ 2059620 w 2158527"/>
              <a:gd name="connsiteY50" fmla="*/ 314293 h 2053627"/>
              <a:gd name="connsiteX51" fmla="*/ 2032987 w 2158527"/>
              <a:gd name="connsiteY51" fmla="*/ 323170 h 2053627"/>
              <a:gd name="connsiteX52" fmla="*/ 2015231 w 2158527"/>
              <a:gd name="connsiteY52" fmla="*/ 340926 h 2053627"/>
              <a:gd name="connsiteX53" fmla="*/ 1908699 w 2158527"/>
              <a:gd name="connsiteY53" fmla="*/ 340926 h 2053627"/>
              <a:gd name="connsiteX54" fmla="*/ 1890944 w 2158527"/>
              <a:gd name="connsiteY54" fmla="*/ 323170 h 2053627"/>
              <a:gd name="connsiteX55" fmla="*/ 1864311 w 2158527"/>
              <a:gd name="connsiteY55" fmla="*/ 314293 h 2053627"/>
              <a:gd name="connsiteX56" fmla="*/ 1828800 w 2158527"/>
              <a:gd name="connsiteY56" fmla="*/ 278782 h 2053627"/>
              <a:gd name="connsiteX57" fmla="*/ 1784412 w 2158527"/>
              <a:gd name="connsiteY57" fmla="*/ 198883 h 2053627"/>
              <a:gd name="connsiteX58" fmla="*/ 1775534 w 2158527"/>
              <a:gd name="connsiteY58" fmla="*/ 47962 h 2053627"/>
              <a:gd name="connsiteX59" fmla="*/ 1748901 w 2158527"/>
              <a:gd name="connsiteY59" fmla="*/ 30207 h 2053627"/>
              <a:gd name="connsiteX60" fmla="*/ 1722268 w 2158527"/>
              <a:gd name="connsiteY60" fmla="*/ 21329 h 2053627"/>
              <a:gd name="connsiteX61" fmla="*/ 1642369 w 2158527"/>
              <a:gd name="connsiteY61" fmla="*/ 3574 h 2053627"/>
              <a:gd name="connsiteX62" fmla="*/ 1509204 w 2158527"/>
              <a:gd name="connsiteY62" fmla="*/ 21329 h 2053627"/>
              <a:gd name="connsiteX63" fmla="*/ 1473694 w 2158527"/>
              <a:gd name="connsiteY63" fmla="*/ 30207 h 2053627"/>
              <a:gd name="connsiteX64" fmla="*/ 1420427 w 2158527"/>
              <a:gd name="connsiteY64" fmla="*/ 47962 h 2053627"/>
              <a:gd name="connsiteX65" fmla="*/ 1393794 w 2158527"/>
              <a:gd name="connsiteY65" fmla="*/ 65718 h 2053627"/>
              <a:gd name="connsiteX66" fmla="*/ 1242874 w 2158527"/>
              <a:gd name="connsiteY66" fmla="*/ 83473 h 2053627"/>
              <a:gd name="connsiteX67" fmla="*/ 1162975 w 2158527"/>
              <a:gd name="connsiteY67" fmla="*/ 92351 h 2053627"/>
              <a:gd name="connsiteX68" fmla="*/ 1083076 w 2158527"/>
              <a:gd name="connsiteY68" fmla="*/ 118984 h 2053627"/>
              <a:gd name="connsiteX69" fmla="*/ 1056443 w 2158527"/>
              <a:gd name="connsiteY69" fmla="*/ 127861 h 2053627"/>
              <a:gd name="connsiteX70" fmla="*/ 816746 w 2158527"/>
              <a:gd name="connsiteY70" fmla="*/ 118984 h 2053627"/>
              <a:gd name="connsiteX71" fmla="*/ 612560 w 2158527"/>
              <a:gd name="connsiteY71" fmla="*/ 101228 h 2053627"/>
              <a:gd name="connsiteX72" fmla="*/ 585927 w 2158527"/>
              <a:gd name="connsiteY72" fmla="*/ 92351 h 2053627"/>
              <a:gd name="connsiteX73" fmla="*/ 443884 w 2158527"/>
              <a:gd name="connsiteY73" fmla="*/ 83473 h 205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158527" h="2053627">
                <a:moveTo>
                  <a:pt x="506027" y="56840"/>
                </a:moveTo>
                <a:cubicBezTo>
                  <a:pt x="490458" y="62030"/>
                  <a:pt x="443496" y="77105"/>
                  <a:pt x="435006" y="83473"/>
                </a:cubicBezTo>
                <a:cubicBezTo>
                  <a:pt x="423169" y="92351"/>
                  <a:pt x="417251" y="107147"/>
                  <a:pt x="408373" y="118984"/>
                </a:cubicBezTo>
                <a:cubicBezTo>
                  <a:pt x="387244" y="182372"/>
                  <a:pt x="401000" y="156678"/>
                  <a:pt x="372862" y="198883"/>
                </a:cubicBezTo>
                <a:cubicBezTo>
                  <a:pt x="369903" y="207761"/>
                  <a:pt x="366015" y="216381"/>
                  <a:pt x="363985" y="225516"/>
                </a:cubicBezTo>
                <a:cubicBezTo>
                  <a:pt x="360080" y="243088"/>
                  <a:pt x="358637" y="261131"/>
                  <a:pt x="355107" y="278782"/>
                </a:cubicBezTo>
                <a:cubicBezTo>
                  <a:pt x="352714" y="290746"/>
                  <a:pt x="349188" y="302456"/>
                  <a:pt x="346229" y="314293"/>
                </a:cubicBezTo>
                <a:cubicBezTo>
                  <a:pt x="343270" y="459295"/>
                  <a:pt x="348917" y="604728"/>
                  <a:pt x="337352" y="749298"/>
                </a:cubicBezTo>
                <a:cubicBezTo>
                  <a:pt x="336606" y="758626"/>
                  <a:pt x="319089" y="753991"/>
                  <a:pt x="310719" y="758176"/>
                </a:cubicBezTo>
                <a:cubicBezTo>
                  <a:pt x="301176" y="762948"/>
                  <a:pt x="292964" y="770013"/>
                  <a:pt x="284086" y="775931"/>
                </a:cubicBezTo>
                <a:cubicBezTo>
                  <a:pt x="236734" y="846956"/>
                  <a:pt x="298885" y="761131"/>
                  <a:pt x="239697" y="820320"/>
                </a:cubicBezTo>
                <a:cubicBezTo>
                  <a:pt x="180517" y="879501"/>
                  <a:pt x="266326" y="817364"/>
                  <a:pt x="195309" y="864708"/>
                </a:cubicBezTo>
                <a:lnTo>
                  <a:pt x="159798" y="917974"/>
                </a:lnTo>
                <a:cubicBezTo>
                  <a:pt x="153880" y="926852"/>
                  <a:pt x="149588" y="937062"/>
                  <a:pt x="142043" y="944607"/>
                </a:cubicBezTo>
                <a:cubicBezTo>
                  <a:pt x="133165" y="953485"/>
                  <a:pt x="123447" y="961595"/>
                  <a:pt x="115410" y="971240"/>
                </a:cubicBezTo>
                <a:cubicBezTo>
                  <a:pt x="108580" y="979437"/>
                  <a:pt x="105986" y="991208"/>
                  <a:pt x="97655" y="997873"/>
                </a:cubicBezTo>
                <a:cubicBezTo>
                  <a:pt x="90348" y="1003719"/>
                  <a:pt x="80229" y="1005077"/>
                  <a:pt x="71022" y="1006751"/>
                </a:cubicBezTo>
                <a:cubicBezTo>
                  <a:pt x="47549" y="1011019"/>
                  <a:pt x="23674" y="1012669"/>
                  <a:pt x="0" y="1015628"/>
                </a:cubicBezTo>
                <a:cubicBezTo>
                  <a:pt x="2959" y="1074813"/>
                  <a:pt x="2086" y="1134314"/>
                  <a:pt x="8878" y="1193182"/>
                </a:cubicBezTo>
                <a:cubicBezTo>
                  <a:pt x="11023" y="1211774"/>
                  <a:pt x="13399" y="1233214"/>
                  <a:pt x="26633" y="1246448"/>
                </a:cubicBezTo>
                <a:lnTo>
                  <a:pt x="44389" y="1264203"/>
                </a:lnTo>
                <a:cubicBezTo>
                  <a:pt x="47348" y="1273081"/>
                  <a:pt x="47420" y="1283529"/>
                  <a:pt x="53266" y="1290836"/>
                </a:cubicBezTo>
                <a:cubicBezTo>
                  <a:pt x="68594" y="1309996"/>
                  <a:pt x="94085" y="1312138"/>
                  <a:pt x="115410" y="1317469"/>
                </a:cubicBezTo>
                <a:cubicBezTo>
                  <a:pt x="165717" y="1314510"/>
                  <a:pt x="216186" y="1313606"/>
                  <a:pt x="266330" y="1308592"/>
                </a:cubicBezTo>
                <a:cubicBezTo>
                  <a:pt x="275641" y="1307661"/>
                  <a:pt x="285348" y="1305153"/>
                  <a:pt x="292963" y="1299714"/>
                </a:cubicBezTo>
                <a:cubicBezTo>
                  <a:pt x="306585" y="1289984"/>
                  <a:pt x="312593" y="1269497"/>
                  <a:pt x="328474" y="1264203"/>
                </a:cubicBezTo>
                <a:lnTo>
                  <a:pt x="381740" y="1246448"/>
                </a:lnTo>
                <a:cubicBezTo>
                  <a:pt x="393577" y="1237570"/>
                  <a:pt x="404404" y="1227156"/>
                  <a:pt x="417251" y="1219815"/>
                </a:cubicBezTo>
                <a:cubicBezTo>
                  <a:pt x="427159" y="1214153"/>
                  <a:pt x="471702" y="1203983"/>
                  <a:pt x="479394" y="1202060"/>
                </a:cubicBezTo>
                <a:cubicBezTo>
                  <a:pt x="503068" y="1205019"/>
                  <a:pt x="527564" y="1204081"/>
                  <a:pt x="550416" y="1210937"/>
                </a:cubicBezTo>
                <a:cubicBezTo>
                  <a:pt x="558433" y="1213342"/>
                  <a:pt x="567279" y="1220371"/>
                  <a:pt x="568171" y="1228693"/>
                </a:cubicBezTo>
                <a:cubicBezTo>
                  <a:pt x="576374" y="1305251"/>
                  <a:pt x="573775" y="1382585"/>
                  <a:pt x="577049" y="1459512"/>
                </a:cubicBezTo>
                <a:cubicBezTo>
                  <a:pt x="579694" y="1521670"/>
                  <a:pt x="574798" y="1584732"/>
                  <a:pt x="585927" y="1645943"/>
                </a:cubicBezTo>
                <a:cubicBezTo>
                  <a:pt x="587601" y="1655150"/>
                  <a:pt x="604190" y="1650636"/>
                  <a:pt x="612560" y="1654821"/>
                </a:cubicBezTo>
                <a:cubicBezTo>
                  <a:pt x="622103" y="1659593"/>
                  <a:pt x="630315" y="1666658"/>
                  <a:pt x="639193" y="1672576"/>
                </a:cubicBezTo>
                <a:cubicBezTo>
                  <a:pt x="1807707" y="1655265"/>
                  <a:pt x="1870835" y="2053627"/>
                  <a:pt x="1828800" y="1486145"/>
                </a:cubicBezTo>
                <a:cubicBezTo>
                  <a:pt x="1827038" y="1462352"/>
                  <a:pt x="1822882" y="1438798"/>
                  <a:pt x="1819923" y="1415124"/>
                </a:cubicBezTo>
                <a:cubicBezTo>
                  <a:pt x="1827994" y="1213324"/>
                  <a:pt x="1823724" y="1240136"/>
                  <a:pt x="1837678" y="1086650"/>
                </a:cubicBezTo>
                <a:cubicBezTo>
                  <a:pt x="1840371" y="1057032"/>
                  <a:pt x="1838386" y="1026469"/>
                  <a:pt x="1846556" y="997873"/>
                </a:cubicBezTo>
                <a:cubicBezTo>
                  <a:pt x="1850621" y="983646"/>
                  <a:pt x="1864704" y="974484"/>
                  <a:pt x="1873189" y="962362"/>
                </a:cubicBezTo>
                <a:cubicBezTo>
                  <a:pt x="1885426" y="944880"/>
                  <a:pt x="1893610" y="924185"/>
                  <a:pt x="1908699" y="909096"/>
                </a:cubicBezTo>
                <a:cubicBezTo>
                  <a:pt x="1923495" y="894300"/>
                  <a:pt x="1941481" y="882119"/>
                  <a:pt x="1953088" y="864708"/>
                </a:cubicBezTo>
                <a:cubicBezTo>
                  <a:pt x="1976761" y="829197"/>
                  <a:pt x="1961965" y="843993"/>
                  <a:pt x="1997476" y="820320"/>
                </a:cubicBezTo>
                <a:cubicBezTo>
                  <a:pt x="2063539" y="732235"/>
                  <a:pt x="2034331" y="773914"/>
                  <a:pt x="2086253" y="696032"/>
                </a:cubicBezTo>
                <a:cubicBezTo>
                  <a:pt x="2092171" y="687154"/>
                  <a:pt x="2100634" y="679521"/>
                  <a:pt x="2104008" y="669399"/>
                </a:cubicBezTo>
                <a:cubicBezTo>
                  <a:pt x="2126802" y="601015"/>
                  <a:pt x="2114812" y="633510"/>
                  <a:pt x="2139519" y="571745"/>
                </a:cubicBezTo>
                <a:cubicBezTo>
                  <a:pt x="2142478" y="548071"/>
                  <a:pt x="2144768" y="524304"/>
                  <a:pt x="2148396" y="500724"/>
                </a:cubicBezTo>
                <a:cubicBezTo>
                  <a:pt x="2150690" y="485810"/>
                  <a:pt x="2158527" y="471372"/>
                  <a:pt x="2157274" y="456335"/>
                </a:cubicBezTo>
                <a:cubicBezTo>
                  <a:pt x="2152547" y="399610"/>
                  <a:pt x="2139519" y="343885"/>
                  <a:pt x="2130641" y="287660"/>
                </a:cubicBezTo>
                <a:cubicBezTo>
                  <a:pt x="2112886" y="290619"/>
                  <a:pt x="2094229" y="290217"/>
                  <a:pt x="2077375" y="296537"/>
                </a:cubicBezTo>
                <a:cubicBezTo>
                  <a:pt x="2069538" y="299476"/>
                  <a:pt x="2066797" y="309987"/>
                  <a:pt x="2059620" y="314293"/>
                </a:cubicBezTo>
                <a:cubicBezTo>
                  <a:pt x="2051596" y="319108"/>
                  <a:pt x="2041865" y="320211"/>
                  <a:pt x="2032987" y="323170"/>
                </a:cubicBezTo>
                <a:cubicBezTo>
                  <a:pt x="2027068" y="329089"/>
                  <a:pt x="2021767" y="335697"/>
                  <a:pt x="2015231" y="340926"/>
                </a:cubicBezTo>
                <a:cubicBezTo>
                  <a:pt x="1972333" y="375245"/>
                  <a:pt x="1982558" y="357339"/>
                  <a:pt x="1908699" y="340926"/>
                </a:cubicBezTo>
                <a:cubicBezTo>
                  <a:pt x="1902781" y="335007"/>
                  <a:pt x="1898121" y="327476"/>
                  <a:pt x="1890944" y="323170"/>
                </a:cubicBezTo>
                <a:cubicBezTo>
                  <a:pt x="1882920" y="318355"/>
                  <a:pt x="1870928" y="320910"/>
                  <a:pt x="1864311" y="314293"/>
                </a:cubicBezTo>
                <a:cubicBezTo>
                  <a:pt x="1816961" y="266944"/>
                  <a:pt x="1899823" y="302457"/>
                  <a:pt x="1828800" y="278782"/>
                </a:cubicBezTo>
                <a:cubicBezTo>
                  <a:pt x="1788099" y="217730"/>
                  <a:pt x="1800038" y="245760"/>
                  <a:pt x="1784412" y="198883"/>
                </a:cubicBezTo>
                <a:cubicBezTo>
                  <a:pt x="1781453" y="148576"/>
                  <a:pt x="1785916" y="97275"/>
                  <a:pt x="1775534" y="47962"/>
                </a:cubicBezTo>
                <a:cubicBezTo>
                  <a:pt x="1773336" y="37521"/>
                  <a:pt x="1758444" y="34979"/>
                  <a:pt x="1748901" y="30207"/>
                </a:cubicBezTo>
                <a:cubicBezTo>
                  <a:pt x="1740531" y="26022"/>
                  <a:pt x="1731266" y="23900"/>
                  <a:pt x="1722268" y="21329"/>
                </a:cubicBezTo>
                <a:cubicBezTo>
                  <a:pt x="1693023" y="12973"/>
                  <a:pt x="1672869" y="9674"/>
                  <a:pt x="1642369" y="3574"/>
                </a:cubicBezTo>
                <a:cubicBezTo>
                  <a:pt x="1472384" y="17740"/>
                  <a:pt x="1583857" y="0"/>
                  <a:pt x="1509204" y="21329"/>
                </a:cubicBezTo>
                <a:cubicBezTo>
                  <a:pt x="1497472" y="24681"/>
                  <a:pt x="1485380" y="26701"/>
                  <a:pt x="1473694" y="30207"/>
                </a:cubicBezTo>
                <a:cubicBezTo>
                  <a:pt x="1455767" y="35585"/>
                  <a:pt x="1420427" y="47962"/>
                  <a:pt x="1420427" y="47962"/>
                </a:cubicBezTo>
                <a:cubicBezTo>
                  <a:pt x="1411549" y="53881"/>
                  <a:pt x="1403337" y="60946"/>
                  <a:pt x="1393794" y="65718"/>
                </a:cubicBezTo>
                <a:cubicBezTo>
                  <a:pt x="1353276" y="85977"/>
                  <a:pt x="1263231" y="81703"/>
                  <a:pt x="1242874" y="83473"/>
                </a:cubicBezTo>
                <a:cubicBezTo>
                  <a:pt x="1216178" y="85794"/>
                  <a:pt x="1189608" y="89392"/>
                  <a:pt x="1162975" y="92351"/>
                </a:cubicBezTo>
                <a:lnTo>
                  <a:pt x="1083076" y="118984"/>
                </a:lnTo>
                <a:lnTo>
                  <a:pt x="1056443" y="127861"/>
                </a:lnTo>
                <a:lnTo>
                  <a:pt x="816746" y="118984"/>
                </a:lnTo>
                <a:cubicBezTo>
                  <a:pt x="749796" y="115637"/>
                  <a:pt x="679521" y="107924"/>
                  <a:pt x="612560" y="101228"/>
                </a:cubicBezTo>
                <a:cubicBezTo>
                  <a:pt x="603682" y="98269"/>
                  <a:pt x="595221" y="93444"/>
                  <a:pt x="585927" y="92351"/>
                </a:cubicBezTo>
                <a:cubicBezTo>
                  <a:pt x="506878" y="83051"/>
                  <a:pt x="495887" y="83473"/>
                  <a:pt x="443884" y="83473"/>
                </a:cubicBezTo>
              </a:path>
            </a:pathLst>
          </a:custGeom>
          <a:solidFill>
            <a:schemeClr val="tx1">
              <a:lumMod val="20000"/>
              <a:lumOff val="80000"/>
            </a:schemeClr>
          </a:solidFill>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285750" y="928688"/>
            <a:ext cx="8643938" cy="2009775"/>
          </a:xfrm>
          <a:prstGeom prst="rect">
            <a:avLst/>
          </a:prstGeom>
        </p:spPr>
        <p:txBody>
          <a:bodyPr>
            <a:spAutoFit/>
          </a:bodyPr>
          <a:lstStyle/>
          <a:p>
            <a:pPr algn="just"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	У многих из вас сейчас молочные зубы меняются на постоянные. Может быть, не стоит ухаживать за молочными зубами, раз они все равно выпадут? Так рассуждать нельзя. Если молочный зуб заболел, то он заражает находящийся под ним, еще не вышедший наружу, постоянный зубик. Получается: не ухаживая за молочными зубами, мы портим еще не появившиеся зубы, с которыми нам жить все оставшееся время.</a:t>
            </a:r>
          </a:p>
        </p:txBody>
      </p:sp>
      <p:pic>
        <p:nvPicPr>
          <p:cNvPr id="7173" name="Picture 4" descr="Картинка 64 из 434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00375" y="2643188"/>
            <a:ext cx="5843588" cy="3900487"/>
          </a:xfrm>
          <a:prstGeom prst="rect">
            <a:avLst/>
          </a:prstGeom>
          <a:noFill/>
          <a:ln w="9525">
            <a:noFill/>
            <a:miter lim="800000"/>
            <a:headEnd/>
            <a:tailEnd/>
          </a:ln>
        </p:spPr>
      </p:pic>
      <p:pic>
        <p:nvPicPr>
          <p:cNvPr id="7174" name="Picture 6" descr="Картинка 33 из 108923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28688" y="3714750"/>
            <a:ext cx="2286000" cy="2286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4638"/>
            <a:ext cx="8229600" cy="1439850"/>
          </a:xfrm>
        </p:spPr>
        <p:txBody>
          <a:bodyPr>
            <a:noAutofit/>
          </a:bodyPr>
          <a:lstStyle/>
          <a:p>
            <a:r>
              <a:rPr lang="ru-RU" sz="4000" dirty="0" smtClean="0">
                <a:solidFill>
                  <a:srgbClr val="002060"/>
                </a:solidFill>
              </a:rPr>
              <a:t>Какие продукты навредили этим зубикам?</a:t>
            </a:r>
            <a:endParaRPr lang="ru-RU" sz="4000" dirty="0">
              <a:solidFill>
                <a:srgbClr val="002060"/>
              </a:solidFill>
            </a:endParaRPr>
          </a:p>
        </p:txBody>
      </p:sp>
      <p:pic>
        <p:nvPicPr>
          <p:cNvPr id="10" name="Содержимое 9" descr="tooth-decay.jpg"/>
          <p:cNvPicPr>
            <a:picLocks noGrp="1" noChangeAspect="1"/>
          </p:cNvPicPr>
          <p:nvPr>
            <p:ph sz="half" idx="1"/>
          </p:nvPr>
        </p:nvPicPr>
        <p:blipFill>
          <a:blip r:embed="rId3" cstate="print"/>
          <a:stretch>
            <a:fillRect/>
          </a:stretch>
        </p:blipFill>
        <p:spPr>
          <a:xfrm>
            <a:off x="785786" y="1928802"/>
            <a:ext cx="3714775" cy="4214841"/>
          </a:xfrm>
        </p:spPr>
      </p:pic>
      <p:pic>
        <p:nvPicPr>
          <p:cNvPr id="11" name="Содержимое 10" descr="DSC01540.JPG"/>
          <p:cNvPicPr>
            <a:picLocks noGrp="1" noChangeAspect="1"/>
          </p:cNvPicPr>
          <p:nvPr>
            <p:ph sz="half" idx="2"/>
          </p:nvPr>
        </p:nvPicPr>
        <p:blipFill>
          <a:blip r:embed="rId4" cstate="email"/>
          <a:stretch>
            <a:fillRect/>
          </a:stretch>
        </p:blipFill>
        <p:spPr>
          <a:xfrm>
            <a:off x="5086944" y="1928802"/>
            <a:ext cx="3485583" cy="4214832"/>
          </a:xfrm>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28596" y="142852"/>
            <a:ext cx="8229600" cy="1143000"/>
          </a:xfrm>
        </p:spPr>
        <p:txBody>
          <a:bodyPr/>
          <a:lstStyle/>
          <a:p>
            <a:r>
              <a:rPr lang="ru-RU" dirty="0" smtClean="0">
                <a:solidFill>
                  <a:schemeClr val="bg1"/>
                </a:solidFill>
              </a:rPr>
              <a:t>Продукты, вредные для зубов.</a:t>
            </a:r>
            <a:endParaRPr lang="ru-RU" dirty="0">
              <a:solidFill>
                <a:schemeClr val="bg1"/>
              </a:solidFill>
            </a:endParaRPr>
          </a:p>
        </p:txBody>
      </p:sp>
      <p:sp>
        <p:nvSpPr>
          <p:cNvPr id="98307" name="Rectangle 3"/>
          <p:cNvSpPr>
            <a:spLocks noGrp="1" noChangeArrowheads="1"/>
          </p:cNvSpPr>
          <p:nvPr>
            <p:ph type="body" idx="1"/>
          </p:nvPr>
        </p:nvSpPr>
        <p:spPr/>
        <p:txBody>
          <a:bodyPr/>
          <a:lstStyle/>
          <a:p>
            <a:endParaRPr lang="ru-RU" dirty="0"/>
          </a:p>
        </p:txBody>
      </p:sp>
      <p:pic>
        <p:nvPicPr>
          <p:cNvPr id="98309" name="Picture 5" descr="konf"/>
          <p:cNvPicPr>
            <a:picLocks noChangeAspect="1" noChangeArrowheads="1"/>
          </p:cNvPicPr>
          <p:nvPr/>
        </p:nvPicPr>
        <p:blipFill>
          <a:blip r:embed="rId3" cstate="email"/>
          <a:srcRect/>
          <a:stretch>
            <a:fillRect/>
          </a:stretch>
        </p:blipFill>
        <p:spPr bwMode="auto">
          <a:xfrm>
            <a:off x="395288" y="1484313"/>
            <a:ext cx="3600450" cy="2417762"/>
          </a:xfrm>
          <a:prstGeom prst="rect">
            <a:avLst/>
          </a:prstGeom>
          <a:noFill/>
        </p:spPr>
      </p:pic>
      <p:pic>
        <p:nvPicPr>
          <p:cNvPr id="98311" name="Picture 7" descr="30686"/>
          <p:cNvPicPr>
            <a:picLocks noChangeAspect="1" noChangeArrowheads="1"/>
          </p:cNvPicPr>
          <p:nvPr/>
        </p:nvPicPr>
        <p:blipFill>
          <a:blip r:embed="rId4" cstate="email"/>
          <a:srcRect/>
          <a:stretch>
            <a:fillRect/>
          </a:stretch>
        </p:blipFill>
        <p:spPr bwMode="auto">
          <a:xfrm>
            <a:off x="5292725" y="1341438"/>
            <a:ext cx="3340100" cy="2506662"/>
          </a:xfrm>
          <a:prstGeom prst="rect">
            <a:avLst/>
          </a:prstGeom>
          <a:noFill/>
        </p:spPr>
      </p:pic>
      <p:pic>
        <p:nvPicPr>
          <p:cNvPr id="98313" name="Picture 9" descr="219036e633db"/>
          <p:cNvPicPr>
            <a:picLocks noChangeAspect="1" noChangeArrowheads="1"/>
          </p:cNvPicPr>
          <p:nvPr/>
        </p:nvPicPr>
        <p:blipFill>
          <a:blip r:embed="rId5" cstate="email"/>
          <a:srcRect/>
          <a:stretch>
            <a:fillRect/>
          </a:stretch>
        </p:blipFill>
        <p:spPr bwMode="auto">
          <a:xfrm>
            <a:off x="468313" y="4076700"/>
            <a:ext cx="3460750" cy="2597150"/>
          </a:xfrm>
          <a:prstGeom prst="rect">
            <a:avLst/>
          </a:prstGeom>
          <a:noFill/>
        </p:spPr>
      </p:pic>
      <p:pic>
        <p:nvPicPr>
          <p:cNvPr id="98315" name="Picture 11" descr="ven6"/>
          <p:cNvPicPr>
            <a:picLocks noChangeAspect="1" noChangeArrowheads="1"/>
          </p:cNvPicPr>
          <p:nvPr/>
        </p:nvPicPr>
        <p:blipFill>
          <a:blip r:embed="rId6" cstate="email"/>
          <a:srcRect/>
          <a:stretch>
            <a:fillRect/>
          </a:stretch>
        </p:blipFill>
        <p:spPr bwMode="auto">
          <a:xfrm>
            <a:off x="5000628" y="4000504"/>
            <a:ext cx="3460750" cy="2597150"/>
          </a:xfrm>
          <a:prstGeom prst="rect">
            <a:avLst/>
          </a:prstGeom>
          <a:noFill/>
        </p:spPr>
      </p:pic>
      <p:pic>
        <p:nvPicPr>
          <p:cNvPr id="98317" name="Picture 13" descr="153306"/>
          <p:cNvPicPr>
            <a:picLocks noChangeAspect="1" noChangeArrowheads="1"/>
          </p:cNvPicPr>
          <p:nvPr/>
        </p:nvPicPr>
        <p:blipFill>
          <a:blip r:embed="rId7" cstate="email"/>
          <a:srcRect/>
          <a:stretch>
            <a:fillRect/>
          </a:stretch>
        </p:blipFill>
        <p:spPr bwMode="auto">
          <a:xfrm>
            <a:off x="3132138" y="2997200"/>
            <a:ext cx="3063875" cy="2138363"/>
          </a:xfrm>
          <a:prstGeom prst="rect">
            <a:avLst/>
          </a:prstGeom>
          <a:noFill/>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p:cTn id="7" dur="2000" fill="hold"/>
                                        <p:tgtEl>
                                          <p:spTgt spid="98306"/>
                                        </p:tgtEl>
                                        <p:attrNameLst>
                                          <p:attrName>ppt_w</p:attrName>
                                        </p:attrNameLst>
                                      </p:cBhvr>
                                      <p:tavLst>
                                        <p:tav tm="0">
                                          <p:val>
                                            <p:strVal val="#ppt_w*0.70"/>
                                          </p:val>
                                        </p:tav>
                                        <p:tav tm="100000">
                                          <p:val>
                                            <p:strVal val="#ppt_w"/>
                                          </p:val>
                                        </p:tav>
                                      </p:tavLst>
                                    </p:anim>
                                    <p:anim calcmode="lin" valueType="num">
                                      <p:cBhvr>
                                        <p:cTn id="8" dur="2000" fill="hold"/>
                                        <p:tgtEl>
                                          <p:spTgt spid="98306"/>
                                        </p:tgtEl>
                                        <p:attrNameLst>
                                          <p:attrName>ppt_h</p:attrName>
                                        </p:attrNameLst>
                                      </p:cBhvr>
                                      <p:tavLst>
                                        <p:tav tm="0">
                                          <p:val>
                                            <p:strVal val="#ppt_h"/>
                                          </p:val>
                                        </p:tav>
                                        <p:tav tm="100000">
                                          <p:val>
                                            <p:strVal val="#ppt_h"/>
                                          </p:val>
                                        </p:tav>
                                      </p:tavLst>
                                    </p:anim>
                                    <p:animEffect transition="in" filter="fade">
                                      <p:cBhvr>
                                        <p:cTn id="9" dur="2000"/>
                                        <p:tgtEl>
                                          <p:spTgt spid="98306"/>
                                        </p:tgtEl>
                                      </p:cBhvr>
                                    </p:animEffect>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nodeType="clickEffect">
                                  <p:stCondLst>
                                    <p:cond delay="0"/>
                                  </p:stCondLst>
                                  <p:childTnLst>
                                    <p:set>
                                      <p:cBhvr>
                                        <p:cTn id="13" dur="1" fill="hold">
                                          <p:stCondLst>
                                            <p:cond delay="0"/>
                                          </p:stCondLst>
                                        </p:cTn>
                                        <p:tgtEl>
                                          <p:spTgt spid="98309"/>
                                        </p:tgtEl>
                                        <p:attrNameLst>
                                          <p:attrName>style.visibility</p:attrName>
                                        </p:attrNameLst>
                                      </p:cBhvr>
                                      <p:to>
                                        <p:strVal val="visible"/>
                                      </p:to>
                                    </p:set>
                                    <p:animEffect transition="in" filter="fade">
                                      <p:cBhvr>
                                        <p:cTn id="14" dur="770" decel="100000"/>
                                        <p:tgtEl>
                                          <p:spTgt spid="98309"/>
                                        </p:tgtEl>
                                      </p:cBhvr>
                                    </p:animEffect>
                                    <p:animScale>
                                      <p:cBhvr>
                                        <p:cTn id="15" dur="770" decel="100000"/>
                                        <p:tgtEl>
                                          <p:spTgt spid="98309"/>
                                        </p:tgtEl>
                                      </p:cBhvr>
                                      <p:from x="10000" y="10000"/>
                                      <p:to x="200000" y="450000"/>
                                    </p:animScale>
                                    <p:animScale>
                                      <p:cBhvr>
                                        <p:cTn id="16" dur="1230" accel="100000" fill="hold">
                                          <p:stCondLst>
                                            <p:cond delay="770"/>
                                          </p:stCondLst>
                                        </p:cTn>
                                        <p:tgtEl>
                                          <p:spTgt spid="98309"/>
                                        </p:tgtEl>
                                      </p:cBhvr>
                                      <p:from x="200000" y="450000"/>
                                      <p:to x="100000" y="100000"/>
                                    </p:animScale>
                                    <p:set>
                                      <p:cBhvr>
                                        <p:cTn id="17" dur="770" fill="hold"/>
                                        <p:tgtEl>
                                          <p:spTgt spid="98309"/>
                                        </p:tgtEl>
                                        <p:attrNameLst>
                                          <p:attrName>ppt_x</p:attrName>
                                        </p:attrNameLst>
                                      </p:cBhvr>
                                      <p:to>
                                        <p:strVal val="(0.5)"/>
                                      </p:to>
                                    </p:set>
                                    <p:anim from="(0.5)" to="(#ppt_x)" calcmode="lin" valueType="num">
                                      <p:cBhvr>
                                        <p:cTn id="18" dur="1230" accel="100000" fill="hold">
                                          <p:stCondLst>
                                            <p:cond delay="770"/>
                                          </p:stCondLst>
                                        </p:cTn>
                                        <p:tgtEl>
                                          <p:spTgt spid="98309"/>
                                        </p:tgtEl>
                                        <p:attrNameLst>
                                          <p:attrName>ppt_x</p:attrName>
                                        </p:attrNameLst>
                                      </p:cBhvr>
                                    </p:anim>
                                    <p:set>
                                      <p:cBhvr>
                                        <p:cTn id="19" dur="770" fill="hold"/>
                                        <p:tgtEl>
                                          <p:spTgt spid="98309"/>
                                        </p:tgtEl>
                                        <p:attrNameLst>
                                          <p:attrName>ppt_y</p:attrName>
                                        </p:attrNameLst>
                                      </p:cBhvr>
                                      <p:to>
                                        <p:strVal val="(#ppt_y+0.4)"/>
                                      </p:to>
                                    </p:set>
                                    <p:anim from="(#ppt_y+0.4)" to="(#ppt_y)" calcmode="lin" valueType="num">
                                      <p:cBhvr>
                                        <p:cTn id="20" dur="1230" accel="100000" fill="hold">
                                          <p:stCondLst>
                                            <p:cond delay="770"/>
                                          </p:stCondLst>
                                        </p:cTn>
                                        <p:tgtEl>
                                          <p:spTgt spid="98309"/>
                                        </p:tgtEl>
                                        <p:attrNameLst>
                                          <p:attrName>ppt_y</p:attrName>
                                        </p:attrNameLst>
                                      </p:cBhvr>
                                    </p:anim>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nodeType="clickEffect">
                                  <p:stCondLst>
                                    <p:cond delay="0"/>
                                  </p:stCondLst>
                                  <p:childTnLst>
                                    <p:set>
                                      <p:cBhvr>
                                        <p:cTn id="24" dur="1" fill="hold">
                                          <p:stCondLst>
                                            <p:cond delay="0"/>
                                          </p:stCondLst>
                                        </p:cTn>
                                        <p:tgtEl>
                                          <p:spTgt spid="98311"/>
                                        </p:tgtEl>
                                        <p:attrNameLst>
                                          <p:attrName>style.visibility</p:attrName>
                                        </p:attrNameLst>
                                      </p:cBhvr>
                                      <p:to>
                                        <p:strVal val="visible"/>
                                      </p:to>
                                    </p:set>
                                    <p:animEffect transition="in" filter="fade">
                                      <p:cBhvr>
                                        <p:cTn id="25" dur="770" decel="100000"/>
                                        <p:tgtEl>
                                          <p:spTgt spid="98311"/>
                                        </p:tgtEl>
                                      </p:cBhvr>
                                    </p:animEffect>
                                    <p:animScale>
                                      <p:cBhvr>
                                        <p:cTn id="26" dur="770" decel="100000"/>
                                        <p:tgtEl>
                                          <p:spTgt spid="98311"/>
                                        </p:tgtEl>
                                      </p:cBhvr>
                                      <p:from x="10000" y="10000"/>
                                      <p:to x="200000" y="450000"/>
                                    </p:animScale>
                                    <p:animScale>
                                      <p:cBhvr>
                                        <p:cTn id="27" dur="1230" accel="100000" fill="hold">
                                          <p:stCondLst>
                                            <p:cond delay="770"/>
                                          </p:stCondLst>
                                        </p:cTn>
                                        <p:tgtEl>
                                          <p:spTgt spid="98311"/>
                                        </p:tgtEl>
                                      </p:cBhvr>
                                      <p:from x="200000" y="450000"/>
                                      <p:to x="100000" y="100000"/>
                                    </p:animScale>
                                    <p:set>
                                      <p:cBhvr>
                                        <p:cTn id="28" dur="770" fill="hold"/>
                                        <p:tgtEl>
                                          <p:spTgt spid="98311"/>
                                        </p:tgtEl>
                                        <p:attrNameLst>
                                          <p:attrName>ppt_x</p:attrName>
                                        </p:attrNameLst>
                                      </p:cBhvr>
                                      <p:to>
                                        <p:strVal val="(0.5)"/>
                                      </p:to>
                                    </p:set>
                                    <p:anim from="(0.5)" to="(#ppt_x)" calcmode="lin" valueType="num">
                                      <p:cBhvr>
                                        <p:cTn id="29" dur="1230" accel="100000" fill="hold">
                                          <p:stCondLst>
                                            <p:cond delay="770"/>
                                          </p:stCondLst>
                                        </p:cTn>
                                        <p:tgtEl>
                                          <p:spTgt spid="98311"/>
                                        </p:tgtEl>
                                        <p:attrNameLst>
                                          <p:attrName>ppt_x</p:attrName>
                                        </p:attrNameLst>
                                      </p:cBhvr>
                                    </p:anim>
                                    <p:set>
                                      <p:cBhvr>
                                        <p:cTn id="30" dur="770" fill="hold"/>
                                        <p:tgtEl>
                                          <p:spTgt spid="98311"/>
                                        </p:tgtEl>
                                        <p:attrNameLst>
                                          <p:attrName>ppt_y</p:attrName>
                                        </p:attrNameLst>
                                      </p:cBhvr>
                                      <p:to>
                                        <p:strVal val="(#ppt_y+0.4)"/>
                                      </p:to>
                                    </p:set>
                                    <p:anim from="(#ppt_y+0.4)" to="(#ppt_y)" calcmode="lin" valueType="num">
                                      <p:cBhvr>
                                        <p:cTn id="31" dur="1230" accel="100000" fill="hold">
                                          <p:stCondLst>
                                            <p:cond delay="770"/>
                                          </p:stCondLst>
                                        </p:cTn>
                                        <p:tgtEl>
                                          <p:spTgt spid="98311"/>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51" presetClass="entr" presetSubtype="0" fill="hold" nodeType="clickEffect">
                                  <p:stCondLst>
                                    <p:cond delay="0"/>
                                  </p:stCondLst>
                                  <p:childTnLst>
                                    <p:set>
                                      <p:cBhvr>
                                        <p:cTn id="35" dur="1" fill="hold">
                                          <p:stCondLst>
                                            <p:cond delay="0"/>
                                          </p:stCondLst>
                                        </p:cTn>
                                        <p:tgtEl>
                                          <p:spTgt spid="98313"/>
                                        </p:tgtEl>
                                        <p:attrNameLst>
                                          <p:attrName>style.visibility</p:attrName>
                                        </p:attrNameLst>
                                      </p:cBhvr>
                                      <p:to>
                                        <p:strVal val="visible"/>
                                      </p:to>
                                    </p:set>
                                    <p:animEffect transition="in" filter="fade">
                                      <p:cBhvr>
                                        <p:cTn id="36" dur="770" decel="100000"/>
                                        <p:tgtEl>
                                          <p:spTgt spid="98313"/>
                                        </p:tgtEl>
                                      </p:cBhvr>
                                    </p:animEffect>
                                    <p:animScale>
                                      <p:cBhvr>
                                        <p:cTn id="37" dur="770" decel="100000"/>
                                        <p:tgtEl>
                                          <p:spTgt spid="98313"/>
                                        </p:tgtEl>
                                      </p:cBhvr>
                                      <p:from x="10000" y="10000"/>
                                      <p:to x="200000" y="450000"/>
                                    </p:animScale>
                                    <p:animScale>
                                      <p:cBhvr>
                                        <p:cTn id="38" dur="1230" accel="100000" fill="hold">
                                          <p:stCondLst>
                                            <p:cond delay="770"/>
                                          </p:stCondLst>
                                        </p:cTn>
                                        <p:tgtEl>
                                          <p:spTgt spid="98313"/>
                                        </p:tgtEl>
                                      </p:cBhvr>
                                      <p:from x="200000" y="450000"/>
                                      <p:to x="100000" y="100000"/>
                                    </p:animScale>
                                    <p:set>
                                      <p:cBhvr>
                                        <p:cTn id="39" dur="770" fill="hold"/>
                                        <p:tgtEl>
                                          <p:spTgt spid="98313"/>
                                        </p:tgtEl>
                                        <p:attrNameLst>
                                          <p:attrName>ppt_x</p:attrName>
                                        </p:attrNameLst>
                                      </p:cBhvr>
                                      <p:to>
                                        <p:strVal val="(0.5)"/>
                                      </p:to>
                                    </p:set>
                                    <p:anim from="(0.5)" to="(#ppt_x)" calcmode="lin" valueType="num">
                                      <p:cBhvr>
                                        <p:cTn id="40" dur="1230" accel="100000" fill="hold">
                                          <p:stCondLst>
                                            <p:cond delay="770"/>
                                          </p:stCondLst>
                                        </p:cTn>
                                        <p:tgtEl>
                                          <p:spTgt spid="98313"/>
                                        </p:tgtEl>
                                        <p:attrNameLst>
                                          <p:attrName>ppt_x</p:attrName>
                                        </p:attrNameLst>
                                      </p:cBhvr>
                                    </p:anim>
                                    <p:set>
                                      <p:cBhvr>
                                        <p:cTn id="41" dur="770" fill="hold"/>
                                        <p:tgtEl>
                                          <p:spTgt spid="98313"/>
                                        </p:tgtEl>
                                        <p:attrNameLst>
                                          <p:attrName>ppt_y</p:attrName>
                                        </p:attrNameLst>
                                      </p:cBhvr>
                                      <p:to>
                                        <p:strVal val="(#ppt_y+0.4)"/>
                                      </p:to>
                                    </p:set>
                                    <p:anim from="(#ppt_y+0.4)" to="(#ppt_y)" calcmode="lin" valueType="num">
                                      <p:cBhvr>
                                        <p:cTn id="42" dur="1230" accel="100000" fill="hold">
                                          <p:stCondLst>
                                            <p:cond delay="770"/>
                                          </p:stCondLst>
                                        </p:cTn>
                                        <p:tgtEl>
                                          <p:spTgt spid="98313"/>
                                        </p:tgtEl>
                                        <p:attrNameLst>
                                          <p:attrName>ppt_y</p:attrName>
                                        </p:attrNameLst>
                                      </p:cBhvr>
                                    </p:anim>
                                  </p:childTnLst>
                                </p:cTn>
                              </p:par>
                            </p:childTnLst>
                          </p:cTn>
                        </p:par>
                      </p:childTnLst>
                    </p:cTn>
                  </p:par>
                  <p:par>
                    <p:cTn id="43" fill="hold">
                      <p:stCondLst>
                        <p:cond delay="indefinite"/>
                      </p:stCondLst>
                      <p:childTnLst>
                        <p:par>
                          <p:cTn id="44" fill="hold">
                            <p:stCondLst>
                              <p:cond delay="0"/>
                            </p:stCondLst>
                            <p:childTnLst>
                              <p:par>
                                <p:cTn id="45" presetID="51" presetClass="entr" presetSubtype="0" fill="hold" nodeType="clickEffect">
                                  <p:stCondLst>
                                    <p:cond delay="0"/>
                                  </p:stCondLst>
                                  <p:childTnLst>
                                    <p:set>
                                      <p:cBhvr>
                                        <p:cTn id="46" dur="1" fill="hold">
                                          <p:stCondLst>
                                            <p:cond delay="0"/>
                                          </p:stCondLst>
                                        </p:cTn>
                                        <p:tgtEl>
                                          <p:spTgt spid="98315"/>
                                        </p:tgtEl>
                                        <p:attrNameLst>
                                          <p:attrName>style.visibility</p:attrName>
                                        </p:attrNameLst>
                                      </p:cBhvr>
                                      <p:to>
                                        <p:strVal val="visible"/>
                                      </p:to>
                                    </p:set>
                                    <p:animEffect transition="in" filter="fade">
                                      <p:cBhvr>
                                        <p:cTn id="47" dur="770" decel="100000"/>
                                        <p:tgtEl>
                                          <p:spTgt spid="98315"/>
                                        </p:tgtEl>
                                      </p:cBhvr>
                                    </p:animEffect>
                                    <p:animScale>
                                      <p:cBhvr>
                                        <p:cTn id="48" dur="770" decel="100000"/>
                                        <p:tgtEl>
                                          <p:spTgt spid="98315"/>
                                        </p:tgtEl>
                                      </p:cBhvr>
                                      <p:from x="10000" y="10000"/>
                                      <p:to x="200000" y="450000"/>
                                    </p:animScale>
                                    <p:animScale>
                                      <p:cBhvr>
                                        <p:cTn id="49" dur="1230" accel="100000" fill="hold">
                                          <p:stCondLst>
                                            <p:cond delay="770"/>
                                          </p:stCondLst>
                                        </p:cTn>
                                        <p:tgtEl>
                                          <p:spTgt spid="98315"/>
                                        </p:tgtEl>
                                      </p:cBhvr>
                                      <p:from x="200000" y="450000"/>
                                      <p:to x="100000" y="100000"/>
                                    </p:animScale>
                                    <p:set>
                                      <p:cBhvr>
                                        <p:cTn id="50" dur="770" fill="hold"/>
                                        <p:tgtEl>
                                          <p:spTgt spid="98315"/>
                                        </p:tgtEl>
                                        <p:attrNameLst>
                                          <p:attrName>ppt_x</p:attrName>
                                        </p:attrNameLst>
                                      </p:cBhvr>
                                      <p:to>
                                        <p:strVal val="(0.5)"/>
                                      </p:to>
                                    </p:set>
                                    <p:anim from="(0.5)" to="(#ppt_x)" calcmode="lin" valueType="num">
                                      <p:cBhvr>
                                        <p:cTn id="51" dur="1230" accel="100000" fill="hold">
                                          <p:stCondLst>
                                            <p:cond delay="770"/>
                                          </p:stCondLst>
                                        </p:cTn>
                                        <p:tgtEl>
                                          <p:spTgt spid="98315"/>
                                        </p:tgtEl>
                                        <p:attrNameLst>
                                          <p:attrName>ppt_x</p:attrName>
                                        </p:attrNameLst>
                                      </p:cBhvr>
                                    </p:anim>
                                    <p:set>
                                      <p:cBhvr>
                                        <p:cTn id="52" dur="770" fill="hold"/>
                                        <p:tgtEl>
                                          <p:spTgt spid="98315"/>
                                        </p:tgtEl>
                                        <p:attrNameLst>
                                          <p:attrName>ppt_y</p:attrName>
                                        </p:attrNameLst>
                                      </p:cBhvr>
                                      <p:to>
                                        <p:strVal val="(#ppt_y+0.4)"/>
                                      </p:to>
                                    </p:set>
                                    <p:anim from="(#ppt_y+0.4)" to="(#ppt_y)" calcmode="lin" valueType="num">
                                      <p:cBhvr>
                                        <p:cTn id="53" dur="1230" accel="100000" fill="hold">
                                          <p:stCondLst>
                                            <p:cond delay="770"/>
                                          </p:stCondLst>
                                        </p:cTn>
                                        <p:tgtEl>
                                          <p:spTgt spid="98315"/>
                                        </p:tgtEl>
                                        <p:attrNameLst>
                                          <p:attrName>ppt_y</p:attrName>
                                        </p:attrNameLst>
                                      </p:cBhvr>
                                    </p:anim>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iterate type="lt">
                                    <p:tmPct val="5000"/>
                                  </p:iterate>
                                  <p:childTnLst>
                                    <p:set>
                                      <p:cBhvr>
                                        <p:cTn id="57" dur="1" fill="hold">
                                          <p:stCondLst>
                                            <p:cond delay="0"/>
                                          </p:stCondLst>
                                        </p:cTn>
                                        <p:tgtEl>
                                          <p:spTgt spid="98317"/>
                                        </p:tgtEl>
                                        <p:attrNameLst>
                                          <p:attrName>style.visibility</p:attrName>
                                        </p:attrNameLst>
                                      </p:cBhvr>
                                      <p:to>
                                        <p:strVal val="visible"/>
                                      </p:to>
                                    </p:set>
                                    <p:anim calcmode="lin" valueType="num">
                                      <p:cBhvr>
                                        <p:cTn id="58" dur="1000" fill="hold"/>
                                        <p:tgtEl>
                                          <p:spTgt spid="98317"/>
                                        </p:tgtEl>
                                        <p:attrNameLst>
                                          <p:attrName>ppt_w</p:attrName>
                                        </p:attrNameLst>
                                      </p:cBhvr>
                                      <p:tavLst>
                                        <p:tav tm="0">
                                          <p:val>
                                            <p:fltVal val="0"/>
                                          </p:val>
                                        </p:tav>
                                        <p:tav tm="100000">
                                          <p:val>
                                            <p:strVal val="#ppt_w"/>
                                          </p:val>
                                        </p:tav>
                                      </p:tavLst>
                                    </p:anim>
                                    <p:anim calcmode="lin" valueType="num">
                                      <p:cBhvr>
                                        <p:cTn id="59" dur="1000" fill="hold"/>
                                        <p:tgtEl>
                                          <p:spTgt spid="98317"/>
                                        </p:tgtEl>
                                        <p:attrNameLst>
                                          <p:attrName>ppt_h</p:attrName>
                                        </p:attrNameLst>
                                      </p:cBhvr>
                                      <p:tavLst>
                                        <p:tav tm="0">
                                          <p:val>
                                            <p:fltVal val="0"/>
                                          </p:val>
                                        </p:tav>
                                        <p:tav tm="100000">
                                          <p:val>
                                            <p:strVal val="#ppt_h"/>
                                          </p:val>
                                        </p:tav>
                                      </p:tavLst>
                                    </p:anim>
                                    <p:anim calcmode="lin" valueType="num">
                                      <p:cBhvr>
                                        <p:cTn id="60" dur="1000" fill="hold"/>
                                        <p:tgtEl>
                                          <p:spTgt spid="98317"/>
                                        </p:tgtEl>
                                        <p:attrNameLst>
                                          <p:attrName>style.rotation</p:attrName>
                                        </p:attrNameLst>
                                      </p:cBhvr>
                                      <p:tavLst>
                                        <p:tav tm="0">
                                          <p:val>
                                            <p:fltVal val="90"/>
                                          </p:val>
                                        </p:tav>
                                        <p:tav tm="100000">
                                          <p:val>
                                            <p:fltVal val="0"/>
                                          </p:val>
                                        </p:tav>
                                      </p:tavLst>
                                    </p:anim>
                                    <p:animEffect transition="in" filter="fade">
                                      <p:cBhvr>
                                        <p:cTn id="61" dur="1000"/>
                                        <p:tgtEl>
                                          <p:spTgt spid="98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28596" y="285728"/>
            <a:ext cx="8215370" cy="785818"/>
          </a:xfrm>
        </p:spPr>
        <p:txBody>
          <a:bodyPr>
            <a:noAutofit/>
          </a:bodyPr>
          <a:lstStyle/>
          <a:p>
            <a:r>
              <a:rPr lang="ru-RU" sz="3200" b="0" dirty="0" smtClean="0">
                <a:solidFill>
                  <a:schemeClr val="bg1"/>
                </a:solidFill>
              </a:rPr>
              <a:t>Что происходит с зубами, если их не беречь?</a:t>
            </a:r>
            <a:endParaRPr lang="ru-RU" sz="3200" b="0" dirty="0">
              <a:solidFill>
                <a:schemeClr val="bg1"/>
              </a:solidFill>
            </a:endParaRPr>
          </a:p>
        </p:txBody>
      </p:sp>
      <p:sp>
        <p:nvSpPr>
          <p:cNvPr id="4" name="Текст 3"/>
          <p:cNvSpPr>
            <a:spLocks noGrp="1"/>
          </p:cNvSpPr>
          <p:nvPr>
            <p:ph type="body" sz="half" idx="2"/>
          </p:nvPr>
        </p:nvSpPr>
        <p:spPr>
          <a:xfrm>
            <a:off x="500034" y="5572140"/>
            <a:ext cx="8072494" cy="857256"/>
          </a:xfrm>
        </p:spPr>
        <p:txBody>
          <a:bodyPr>
            <a:normAutofit/>
          </a:bodyPr>
          <a:lstStyle/>
          <a:p>
            <a:r>
              <a:rPr lang="ru-RU" sz="3600" dirty="0" smtClean="0">
                <a:solidFill>
                  <a:srgbClr val="002060"/>
                </a:solidFill>
              </a:rPr>
              <a:t>  Как чувствует себя при этом человек?</a:t>
            </a:r>
            <a:endParaRPr lang="ru-RU" sz="3600" dirty="0">
              <a:solidFill>
                <a:srgbClr val="002060"/>
              </a:solidFill>
            </a:endParaRPr>
          </a:p>
        </p:txBody>
      </p:sp>
      <p:sp>
        <p:nvSpPr>
          <p:cNvPr id="8" name="Рисунок 5"/>
          <p:cNvSpPr txBox="1">
            <a:spLocks/>
          </p:cNvSpPr>
          <p:nvPr/>
        </p:nvSpPr>
        <p:spPr>
          <a:xfrm>
            <a:off x="580996" y="1295384"/>
            <a:ext cx="8143932" cy="4114800"/>
          </a:xfrm>
          <a:prstGeom prst="rect">
            <a:avLst/>
          </a:prstGeom>
        </p:spPr>
      </p:sp>
      <p:pic>
        <p:nvPicPr>
          <p:cNvPr id="1026" name="Picture 2" descr="C:\Users\Любовь\Desktop\DSC01518.JPG"/>
          <p:cNvPicPr>
            <a:picLocks noGrp="1" noChangeAspect="1" noChangeArrowheads="1"/>
          </p:cNvPicPr>
          <p:nvPr>
            <p:ph type="pic" idx="1"/>
          </p:nvPr>
        </p:nvPicPr>
        <p:blipFill>
          <a:blip r:embed="rId3" cstate="email"/>
          <a:srcRect/>
          <a:stretch>
            <a:fillRect/>
          </a:stretch>
        </p:blipFill>
        <p:spPr bwMode="auto">
          <a:xfrm>
            <a:off x="428596" y="1285860"/>
            <a:ext cx="8143875" cy="4114800"/>
          </a:xfrm>
          <a:prstGeom prst="rect">
            <a:avLst/>
          </a:prstGeom>
          <a:noFill/>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3000" fill="hold"/>
                                        <p:tgtEl>
                                          <p:spTgt spid="1026"/>
                                        </p:tgtEl>
                                        <p:attrNameLst>
                                          <p:attrName>ppt_w</p:attrName>
                                        </p:attrNameLst>
                                      </p:cBhvr>
                                      <p:tavLst>
                                        <p:tav tm="0">
                                          <p:val>
                                            <p:fltVal val="0"/>
                                          </p:val>
                                        </p:tav>
                                        <p:tav tm="100000">
                                          <p:val>
                                            <p:strVal val="#ppt_w"/>
                                          </p:val>
                                        </p:tav>
                                      </p:tavLst>
                                    </p:anim>
                                    <p:anim calcmode="lin" valueType="num">
                                      <p:cBhvr>
                                        <p:cTn id="15" dur="3000" fill="hold"/>
                                        <p:tgtEl>
                                          <p:spTgt spid="1026"/>
                                        </p:tgtEl>
                                        <p:attrNameLst>
                                          <p:attrName>ppt_h</p:attrName>
                                        </p:attrNameLst>
                                      </p:cBhvr>
                                      <p:tavLst>
                                        <p:tav tm="0">
                                          <p:val>
                                            <p:fltVal val="0"/>
                                          </p:val>
                                        </p:tav>
                                        <p:tav tm="100000">
                                          <p:val>
                                            <p:strVal val="#ppt_h"/>
                                          </p:val>
                                        </p:tav>
                                      </p:tavLst>
                                    </p:anim>
                                    <p:anim calcmode="lin" valueType="num">
                                      <p:cBhvr>
                                        <p:cTn id="16" dur="3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7" dur="3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2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3" dur="2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4"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97040"/>
          </a:xfrm>
        </p:spPr>
        <p:txBody>
          <a:bodyPr>
            <a:noAutofit/>
          </a:bodyPr>
          <a:lstStyle/>
          <a:p>
            <a:pPr algn="l"/>
            <a:r>
              <a:rPr lang="ru-RU" sz="2400" dirty="0" smtClean="0">
                <a:solidFill>
                  <a:srgbClr val="002060"/>
                </a:solidFill>
              </a:rPr>
              <a:t>Человек испытывает сначала ноющую, потом пульсирующую боль, появляется неприятный запах изо рта, опухоль щеки, некрасивая улыбка, возможно воспаление лицевого нерва. Если зуб не лечить, то инфекция поразит весь организм: возникнут желудочно-кишечные заболевания, воспаление головного мозга, смерть. </a:t>
            </a:r>
            <a:endParaRPr lang="ru-RU" sz="2400" dirty="0">
              <a:solidFill>
                <a:srgbClr val="002060"/>
              </a:solidFill>
            </a:endParaRPr>
          </a:p>
        </p:txBody>
      </p:sp>
      <p:pic>
        <p:nvPicPr>
          <p:cNvPr id="9218" name="Picture 2" descr="H:\Новая папка (4)\949727885.jpg"/>
          <p:cNvPicPr>
            <a:picLocks noChangeAspect="1" noChangeArrowheads="1"/>
          </p:cNvPicPr>
          <p:nvPr/>
        </p:nvPicPr>
        <p:blipFill>
          <a:blip r:embed="rId3" cstate="email"/>
          <a:srcRect/>
          <a:stretch>
            <a:fillRect/>
          </a:stretch>
        </p:blipFill>
        <p:spPr bwMode="auto">
          <a:xfrm>
            <a:off x="6357950" y="2285992"/>
            <a:ext cx="2238374" cy="2357454"/>
          </a:xfrm>
          <a:prstGeom prst="rect">
            <a:avLst/>
          </a:prstGeom>
          <a:noFill/>
        </p:spPr>
      </p:pic>
      <p:pic>
        <p:nvPicPr>
          <p:cNvPr id="9219" name="Picture 3" descr="H:\Новая папка (4)\img_12429.jpg"/>
          <p:cNvPicPr>
            <a:picLocks noChangeAspect="1" noChangeArrowheads="1"/>
          </p:cNvPicPr>
          <p:nvPr/>
        </p:nvPicPr>
        <p:blipFill>
          <a:blip r:embed="rId4" cstate="email"/>
          <a:srcRect/>
          <a:stretch>
            <a:fillRect/>
          </a:stretch>
        </p:blipFill>
        <p:spPr bwMode="auto">
          <a:xfrm>
            <a:off x="6143636" y="4857760"/>
            <a:ext cx="2595554" cy="1714512"/>
          </a:xfrm>
          <a:prstGeom prst="rect">
            <a:avLst/>
          </a:prstGeom>
          <a:noFill/>
        </p:spPr>
      </p:pic>
      <p:pic>
        <p:nvPicPr>
          <p:cNvPr id="9221" name="Picture 5" descr="C:\Users\Любовь\Desktop\DSC01531.JPG"/>
          <p:cNvPicPr>
            <a:picLocks noGrp="1" noChangeAspect="1" noChangeArrowheads="1"/>
          </p:cNvPicPr>
          <p:nvPr>
            <p:ph idx="1"/>
          </p:nvPr>
        </p:nvPicPr>
        <p:blipFill>
          <a:blip r:embed="rId5" cstate="email"/>
          <a:srcRect/>
          <a:stretch>
            <a:fillRect/>
          </a:stretch>
        </p:blipFill>
        <p:spPr bwMode="auto">
          <a:xfrm>
            <a:off x="3428992" y="4857760"/>
            <a:ext cx="2286000" cy="1714500"/>
          </a:xfrm>
          <a:prstGeom prst="rect">
            <a:avLst/>
          </a:prstGeom>
          <a:noFill/>
        </p:spPr>
      </p:pic>
      <p:pic>
        <p:nvPicPr>
          <p:cNvPr id="8194" name="Picture 2" descr="C:\Users\Любовь\Desktop\DSC01515.JPG"/>
          <p:cNvPicPr>
            <a:picLocks noChangeAspect="1" noChangeArrowheads="1"/>
          </p:cNvPicPr>
          <p:nvPr/>
        </p:nvPicPr>
        <p:blipFill>
          <a:blip r:embed="rId6" cstate="email"/>
          <a:srcRect/>
          <a:stretch>
            <a:fillRect/>
          </a:stretch>
        </p:blipFill>
        <p:spPr bwMode="auto">
          <a:xfrm>
            <a:off x="-35504718" y="-27717968"/>
            <a:ext cx="30861000" cy="41148000"/>
          </a:xfrm>
          <a:prstGeom prst="rect">
            <a:avLst/>
          </a:prstGeom>
          <a:noFill/>
        </p:spPr>
      </p:pic>
      <p:pic>
        <p:nvPicPr>
          <p:cNvPr id="8195" name="Picture 3" descr="C:\Users\Любовь\Desktop\DSC01515.JPG"/>
          <p:cNvPicPr>
            <a:picLocks noChangeAspect="1" noChangeArrowheads="1"/>
          </p:cNvPicPr>
          <p:nvPr/>
        </p:nvPicPr>
        <p:blipFill>
          <a:blip r:embed="rId7" cstate="email"/>
          <a:srcRect/>
          <a:stretch>
            <a:fillRect/>
          </a:stretch>
        </p:blipFill>
        <p:spPr bwMode="auto">
          <a:xfrm>
            <a:off x="571472" y="2357431"/>
            <a:ext cx="1928825" cy="2286017"/>
          </a:xfrm>
          <a:prstGeom prst="rect">
            <a:avLst/>
          </a:prstGeom>
          <a:noFill/>
        </p:spPr>
      </p:pic>
      <p:pic>
        <p:nvPicPr>
          <p:cNvPr id="8" name="Picture 5" descr="17870"/>
          <p:cNvPicPr>
            <a:picLocks noChangeAspect="1" noChangeArrowheads="1"/>
          </p:cNvPicPr>
          <p:nvPr/>
        </p:nvPicPr>
        <p:blipFill>
          <a:blip r:embed="rId8" cstate="email"/>
          <a:srcRect/>
          <a:stretch>
            <a:fillRect/>
          </a:stretch>
        </p:blipFill>
        <p:spPr bwMode="auto">
          <a:xfrm>
            <a:off x="714348" y="4857760"/>
            <a:ext cx="2357454" cy="1777285"/>
          </a:xfrm>
          <a:prstGeom prst="rect">
            <a:avLst/>
          </a:prstGeom>
          <a:noFill/>
          <a:ln w="9525">
            <a:noFill/>
            <a:miter lim="800000"/>
            <a:headEnd/>
            <a:tailEnd/>
          </a:ln>
        </p:spPr>
      </p:pic>
      <p:pic>
        <p:nvPicPr>
          <p:cNvPr id="8196" name="Picture 4" descr="C:\Users\Любовь\Desktop\DSC01375.JPG"/>
          <p:cNvPicPr>
            <a:picLocks noChangeAspect="1" noChangeArrowheads="1"/>
          </p:cNvPicPr>
          <p:nvPr/>
        </p:nvPicPr>
        <p:blipFill>
          <a:blip r:embed="rId9" cstate="email"/>
          <a:srcRect/>
          <a:stretch>
            <a:fillRect/>
          </a:stretch>
        </p:blipFill>
        <p:spPr bwMode="auto">
          <a:xfrm>
            <a:off x="3214678" y="2357431"/>
            <a:ext cx="2286016" cy="2286015"/>
          </a:xfrm>
          <a:prstGeom prst="rect">
            <a:avLst/>
          </a:prstGeom>
          <a:noFill/>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strVal val="#ppt_w*0.70"/>
                                          </p:val>
                                        </p:tav>
                                        <p:tav tm="100000">
                                          <p:val>
                                            <p:strVal val="#ppt_w"/>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animEffect transition="in" filter="fade">
                                      <p:cBhvr>
                                        <p:cTn id="9" dur="5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8195"/>
                                        </p:tgtEl>
                                        <p:attrNameLst>
                                          <p:attrName>style.visibility</p:attrName>
                                        </p:attrNameLst>
                                      </p:cBhvr>
                                      <p:to>
                                        <p:strVal val="visible"/>
                                      </p:to>
                                    </p:set>
                                    <p:anim calcmode="lin" valueType="num">
                                      <p:cBhvr>
                                        <p:cTn id="14" dur="3000" fill="hold"/>
                                        <p:tgtEl>
                                          <p:spTgt spid="8195"/>
                                        </p:tgtEl>
                                        <p:attrNameLst>
                                          <p:attrName>ppt_w</p:attrName>
                                        </p:attrNameLst>
                                      </p:cBhvr>
                                      <p:tavLst>
                                        <p:tav tm="0">
                                          <p:val>
                                            <p:fltVal val="0"/>
                                          </p:val>
                                        </p:tav>
                                        <p:tav tm="100000">
                                          <p:val>
                                            <p:strVal val="#ppt_w"/>
                                          </p:val>
                                        </p:tav>
                                      </p:tavLst>
                                    </p:anim>
                                    <p:anim calcmode="lin" valueType="num">
                                      <p:cBhvr>
                                        <p:cTn id="15" dur="3000" fill="hold"/>
                                        <p:tgtEl>
                                          <p:spTgt spid="8195"/>
                                        </p:tgtEl>
                                        <p:attrNameLst>
                                          <p:attrName>ppt_h</p:attrName>
                                        </p:attrNameLst>
                                      </p:cBhvr>
                                      <p:tavLst>
                                        <p:tav tm="0">
                                          <p:val>
                                            <p:fltVal val="0"/>
                                          </p:val>
                                        </p:tav>
                                        <p:tav tm="100000">
                                          <p:val>
                                            <p:strVal val="#ppt_h"/>
                                          </p:val>
                                        </p:tav>
                                      </p:tavLst>
                                    </p:anim>
                                    <p:anim calcmode="lin" valueType="num">
                                      <p:cBhvr>
                                        <p:cTn id="16" dur="3000" fill="hold"/>
                                        <p:tgtEl>
                                          <p:spTgt spid="8195"/>
                                        </p:tgtEl>
                                        <p:attrNameLst>
                                          <p:attrName>ppt_x</p:attrName>
                                        </p:attrNameLst>
                                      </p:cBhvr>
                                      <p:tavLst>
                                        <p:tav tm="0" fmla="#ppt_x+(cos(-2*pi*(1-$))*-#ppt_x-sin(-2*pi*(1-$))*(1-#ppt_y))*(1-$)">
                                          <p:val>
                                            <p:fltVal val="0"/>
                                          </p:val>
                                        </p:tav>
                                        <p:tav tm="100000">
                                          <p:val>
                                            <p:fltVal val="1"/>
                                          </p:val>
                                        </p:tav>
                                      </p:tavLst>
                                    </p:anim>
                                    <p:anim calcmode="lin" valueType="num">
                                      <p:cBhvr>
                                        <p:cTn id="17" dur="3000" fill="hold"/>
                                        <p:tgtEl>
                                          <p:spTgt spid="819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9218"/>
                                        </p:tgtEl>
                                        <p:attrNameLst>
                                          <p:attrName>style.visibility</p:attrName>
                                        </p:attrNameLst>
                                      </p:cBhvr>
                                      <p:to>
                                        <p:strVal val="visible"/>
                                      </p:to>
                                    </p:set>
                                    <p:anim calcmode="lin" valueType="num">
                                      <p:cBhvr>
                                        <p:cTn id="22" dur="3000" fill="hold"/>
                                        <p:tgtEl>
                                          <p:spTgt spid="9218"/>
                                        </p:tgtEl>
                                        <p:attrNameLst>
                                          <p:attrName>ppt_w</p:attrName>
                                        </p:attrNameLst>
                                      </p:cBhvr>
                                      <p:tavLst>
                                        <p:tav tm="0">
                                          <p:val>
                                            <p:fltVal val="0"/>
                                          </p:val>
                                        </p:tav>
                                        <p:tav tm="100000">
                                          <p:val>
                                            <p:strVal val="#ppt_w"/>
                                          </p:val>
                                        </p:tav>
                                      </p:tavLst>
                                    </p:anim>
                                    <p:anim calcmode="lin" valueType="num">
                                      <p:cBhvr>
                                        <p:cTn id="23" dur="3000" fill="hold"/>
                                        <p:tgtEl>
                                          <p:spTgt spid="9218"/>
                                        </p:tgtEl>
                                        <p:attrNameLst>
                                          <p:attrName>ppt_h</p:attrName>
                                        </p:attrNameLst>
                                      </p:cBhvr>
                                      <p:tavLst>
                                        <p:tav tm="0">
                                          <p:val>
                                            <p:fltVal val="0"/>
                                          </p:val>
                                        </p:tav>
                                        <p:tav tm="100000">
                                          <p:val>
                                            <p:strVal val="#ppt_h"/>
                                          </p:val>
                                        </p:tav>
                                      </p:tavLst>
                                    </p:anim>
                                    <p:anim calcmode="lin" valueType="num">
                                      <p:cBhvr>
                                        <p:cTn id="24" dur="3000" fill="hold"/>
                                        <p:tgtEl>
                                          <p:spTgt spid="9218"/>
                                        </p:tgtEl>
                                        <p:attrNameLst>
                                          <p:attrName>ppt_x</p:attrName>
                                        </p:attrNameLst>
                                      </p:cBhvr>
                                      <p:tavLst>
                                        <p:tav tm="0" fmla="#ppt_x+(cos(-2*pi*(1-$))*-#ppt_x-sin(-2*pi*(1-$))*(1-#ppt_y))*(1-$)">
                                          <p:val>
                                            <p:fltVal val="0"/>
                                          </p:val>
                                        </p:tav>
                                        <p:tav tm="100000">
                                          <p:val>
                                            <p:fltVal val="1"/>
                                          </p:val>
                                        </p:tav>
                                      </p:tavLst>
                                    </p:anim>
                                    <p:anim calcmode="lin" valueType="num">
                                      <p:cBhvr>
                                        <p:cTn id="25" dur="3000" fill="hold"/>
                                        <p:tgtEl>
                                          <p:spTgt spid="92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3000" fill="hold"/>
                                        <p:tgtEl>
                                          <p:spTgt spid="8"/>
                                        </p:tgtEl>
                                        <p:attrNameLst>
                                          <p:attrName>ppt_w</p:attrName>
                                        </p:attrNameLst>
                                      </p:cBhvr>
                                      <p:tavLst>
                                        <p:tav tm="0">
                                          <p:val>
                                            <p:fltVal val="0"/>
                                          </p:val>
                                        </p:tav>
                                        <p:tav tm="100000">
                                          <p:val>
                                            <p:strVal val="#ppt_w"/>
                                          </p:val>
                                        </p:tav>
                                      </p:tavLst>
                                    </p:anim>
                                    <p:anim calcmode="lin" valueType="num">
                                      <p:cBhvr>
                                        <p:cTn id="31" dur="3000" fill="hold"/>
                                        <p:tgtEl>
                                          <p:spTgt spid="8"/>
                                        </p:tgtEl>
                                        <p:attrNameLst>
                                          <p:attrName>ppt_h</p:attrName>
                                        </p:attrNameLst>
                                      </p:cBhvr>
                                      <p:tavLst>
                                        <p:tav tm="0">
                                          <p:val>
                                            <p:fltVal val="0"/>
                                          </p:val>
                                        </p:tav>
                                        <p:tav tm="100000">
                                          <p:val>
                                            <p:strVal val="#ppt_h"/>
                                          </p:val>
                                        </p:tav>
                                      </p:tavLst>
                                    </p:anim>
                                    <p:anim calcmode="lin" valueType="num">
                                      <p:cBhvr>
                                        <p:cTn id="32" dur="3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3" dur="3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9221"/>
                                        </p:tgtEl>
                                        <p:attrNameLst>
                                          <p:attrName>style.visibility</p:attrName>
                                        </p:attrNameLst>
                                      </p:cBhvr>
                                      <p:to>
                                        <p:strVal val="visible"/>
                                      </p:to>
                                    </p:set>
                                    <p:anim calcmode="lin" valueType="num">
                                      <p:cBhvr>
                                        <p:cTn id="38" dur="3000" fill="hold"/>
                                        <p:tgtEl>
                                          <p:spTgt spid="9221"/>
                                        </p:tgtEl>
                                        <p:attrNameLst>
                                          <p:attrName>ppt_w</p:attrName>
                                        </p:attrNameLst>
                                      </p:cBhvr>
                                      <p:tavLst>
                                        <p:tav tm="0">
                                          <p:val>
                                            <p:fltVal val="0"/>
                                          </p:val>
                                        </p:tav>
                                        <p:tav tm="100000">
                                          <p:val>
                                            <p:strVal val="#ppt_w"/>
                                          </p:val>
                                        </p:tav>
                                      </p:tavLst>
                                    </p:anim>
                                    <p:anim calcmode="lin" valueType="num">
                                      <p:cBhvr>
                                        <p:cTn id="39" dur="3000" fill="hold"/>
                                        <p:tgtEl>
                                          <p:spTgt spid="9221"/>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nodeType="clickEffect">
                                  <p:stCondLst>
                                    <p:cond delay="0"/>
                                  </p:stCondLst>
                                  <p:childTnLst>
                                    <p:set>
                                      <p:cBhvr>
                                        <p:cTn id="43" dur="1" fill="hold">
                                          <p:stCondLst>
                                            <p:cond delay="0"/>
                                          </p:stCondLst>
                                        </p:cTn>
                                        <p:tgtEl>
                                          <p:spTgt spid="8196"/>
                                        </p:tgtEl>
                                        <p:attrNameLst>
                                          <p:attrName>style.visibility</p:attrName>
                                        </p:attrNameLst>
                                      </p:cBhvr>
                                      <p:to>
                                        <p:strVal val="visible"/>
                                      </p:to>
                                    </p:set>
                                    <p:anim calcmode="lin" valueType="num">
                                      <p:cBhvr>
                                        <p:cTn id="44" dur="3000" fill="hold"/>
                                        <p:tgtEl>
                                          <p:spTgt spid="8196"/>
                                        </p:tgtEl>
                                        <p:attrNameLst>
                                          <p:attrName>ppt_w</p:attrName>
                                        </p:attrNameLst>
                                      </p:cBhvr>
                                      <p:tavLst>
                                        <p:tav tm="0">
                                          <p:val>
                                            <p:fltVal val="0"/>
                                          </p:val>
                                        </p:tav>
                                        <p:tav tm="100000">
                                          <p:val>
                                            <p:strVal val="#ppt_w"/>
                                          </p:val>
                                        </p:tav>
                                      </p:tavLst>
                                    </p:anim>
                                    <p:anim calcmode="lin" valueType="num">
                                      <p:cBhvr>
                                        <p:cTn id="45" dur="3000" fill="hold"/>
                                        <p:tgtEl>
                                          <p:spTgt spid="8196"/>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9219"/>
                                        </p:tgtEl>
                                        <p:attrNameLst>
                                          <p:attrName>style.visibility</p:attrName>
                                        </p:attrNameLst>
                                      </p:cBhvr>
                                      <p:to>
                                        <p:strVal val="visible"/>
                                      </p:to>
                                    </p:set>
                                    <p:anim calcmode="lin" valueType="num">
                                      <p:cBhvr>
                                        <p:cTn id="50" dur="3000" fill="hold"/>
                                        <p:tgtEl>
                                          <p:spTgt spid="9219"/>
                                        </p:tgtEl>
                                        <p:attrNameLst>
                                          <p:attrName>ppt_w</p:attrName>
                                        </p:attrNameLst>
                                      </p:cBhvr>
                                      <p:tavLst>
                                        <p:tav tm="0">
                                          <p:val>
                                            <p:fltVal val="0"/>
                                          </p:val>
                                        </p:tav>
                                        <p:tav tm="100000">
                                          <p:val>
                                            <p:strVal val="#ppt_w"/>
                                          </p:val>
                                        </p:tav>
                                      </p:tavLst>
                                    </p:anim>
                                    <p:anim calcmode="lin" valueType="num">
                                      <p:cBhvr>
                                        <p:cTn id="51" dur="3000" fill="hold"/>
                                        <p:tgtEl>
                                          <p:spTgt spid="92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38" y="1000125"/>
            <a:ext cx="4572000" cy="1570038"/>
          </a:xfrm>
          <a:prstGeom prst="rect">
            <a:avLst/>
          </a:prstGeom>
        </p:spPr>
        <p:txBody>
          <a:bodyPr>
            <a:spAutoFit/>
          </a:bodyPr>
          <a:lstStyle/>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Костяная спинка,</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Жесткая щетинка,</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С мятной пастой дружит,</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Нам усердно служит.</a:t>
            </a:r>
          </a:p>
        </p:txBody>
      </p:sp>
      <p:pic>
        <p:nvPicPr>
          <p:cNvPr id="39938" name="Picture 2" descr="Картинка 21 из 1857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00438" y="2357438"/>
            <a:ext cx="5451475" cy="45005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2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2"/>
          </p:nvPr>
        </p:nvSpPr>
        <p:spPr>
          <a:xfrm>
            <a:off x="4648200" y="642918"/>
            <a:ext cx="4038600" cy="5483245"/>
          </a:xfrm>
        </p:spPr>
        <p:txBody>
          <a:bodyPr>
            <a:noAutofit/>
          </a:bodyPr>
          <a:lstStyle/>
          <a:p>
            <a:pPr>
              <a:buNone/>
            </a:pPr>
            <a:r>
              <a:rPr lang="ru-RU" sz="3200" dirty="0" smtClean="0">
                <a:solidFill>
                  <a:srgbClr val="FFFF00"/>
                </a:solidFill>
              </a:rPr>
              <a:t>   Кариес – наш враг, очень опасный монстр, разрушающий наше здоровье, жизнь. </a:t>
            </a:r>
            <a:endParaRPr lang="ru-RU" sz="4000" dirty="0">
              <a:solidFill>
                <a:srgbClr val="FFFF00"/>
              </a:solidFill>
            </a:endParaRPr>
          </a:p>
        </p:txBody>
      </p:sp>
      <p:pic>
        <p:nvPicPr>
          <p:cNvPr id="7" name="Picture 4" descr="C:\Users\1\Pictures\КАРТИНКИ\АНИМИРОВАННЫЕ КАРТИНКИ\1 (363).gif"/>
          <p:cNvPicPr>
            <a:picLocks noGrp="1" noChangeAspect="1" noChangeArrowheads="1" noCrop="1"/>
          </p:cNvPicPr>
          <p:nvPr>
            <p:ph sz="half" idx="1"/>
          </p:nvPr>
        </p:nvPicPr>
        <p:blipFill>
          <a:blip r:embed="rId3" cstate="print"/>
          <a:srcRect/>
          <a:stretch>
            <a:fillRect/>
          </a:stretch>
        </p:blipFill>
        <p:spPr bwMode="auto">
          <a:xfrm>
            <a:off x="1214414" y="2000240"/>
            <a:ext cx="2928958" cy="2647327"/>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928662" y="5214950"/>
            <a:ext cx="7786742" cy="1200329"/>
          </a:xfrm>
          <a:prstGeom prst="rect">
            <a:avLst/>
          </a:prstGeom>
        </p:spPr>
        <p:txBody>
          <a:bodyPr wrap="square">
            <a:spAutoFit/>
          </a:bodyPr>
          <a:lstStyle/>
          <a:p>
            <a:pPr algn="ctr"/>
            <a:r>
              <a:rPr lang="ru-RU" sz="3600" dirty="0" smtClean="0">
                <a:solidFill>
                  <a:schemeClr val="bg1"/>
                </a:solidFill>
              </a:rPr>
              <a:t>Здоровые зубы – </a:t>
            </a:r>
          </a:p>
          <a:p>
            <a:pPr algn="ctr"/>
            <a:r>
              <a:rPr lang="ru-RU" sz="3600" dirty="0" smtClean="0">
                <a:solidFill>
                  <a:schemeClr val="bg1"/>
                </a:solidFill>
              </a:rPr>
              <a:t>залог здоровья всего организма.</a:t>
            </a:r>
            <a:endParaRPr lang="ru-RU" sz="3600" dirty="0">
              <a:solidFill>
                <a:schemeClr val="bg1"/>
              </a:solidFill>
            </a:endParaRP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3071810"/>
          </a:xfrm>
        </p:spPr>
        <p:txBody>
          <a:bodyPr>
            <a:noAutofit/>
          </a:bodyPr>
          <a:lstStyle/>
          <a:p>
            <a:pPr algn="l"/>
            <a:r>
              <a:rPr lang="ru-RU" sz="2800" dirty="0" smtClean="0">
                <a:solidFill>
                  <a:srgbClr val="002060"/>
                </a:solidFill>
              </a:rPr>
              <a:t>Ребята, вот и закончилось наше путешествие в страну Зубастиков. В нашем «Дневнике путешественников» много мудрых записей. Они помогут вам рассудить спор доктора Айболита и Незнайки </a:t>
            </a:r>
            <a:r>
              <a:rPr lang="ru-RU" sz="2800" dirty="0" smtClean="0">
                <a:solidFill>
                  <a:schemeClr val="bg1"/>
                </a:solidFill>
              </a:rPr>
              <a:t>«Надо ли беречь зубы и почему?». </a:t>
            </a:r>
            <a:r>
              <a:rPr lang="ru-RU" sz="2800" dirty="0" smtClean="0">
                <a:solidFill>
                  <a:srgbClr val="002060"/>
                </a:solidFill>
              </a:rPr>
              <a:t>Кто же прав, Айболит или Незнайка? Почему?</a:t>
            </a:r>
            <a:endParaRPr lang="ru-RU" sz="2800" dirty="0">
              <a:solidFill>
                <a:srgbClr val="002060"/>
              </a:solidFill>
            </a:endParaRPr>
          </a:p>
        </p:txBody>
      </p:sp>
      <p:pic>
        <p:nvPicPr>
          <p:cNvPr id="6146" name="Picture 2" descr="H:\Новая папка (4)\neznayka.png"/>
          <p:cNvPicPr>
            <a:picLocks noGrp="1" noChangeAspect="1" noChangeArrowheads="1"/>
          </p:cNvPicPr>
          <p:nvPr>
            <p:ph sz="half" idx="1"/>
          </p:nvPr>
        </p:nvPicPr>
        <p:blipFill>
          <a:blip r:embed="rId3" cstate="print"/>
          <a:srcRect/>
          <a:stretch>
            <a:fillRect/>
          </a:stretch>
        </p:blipFill>
        <p:spPr bwMode="auto">
          <a:xfrm>
            <a:off x="1428727" y="3000372"/>
            <a:ext cx="3383099" cy="3643338"/>
          </a:xfrm>
          <a:prstGeom prst="rect">
            <a:avLst/>
          </a:prstGeom>
          <a:noFill/>
        </p:spPr>
      </p:pic>
      <p:pic>
        <p:nvPicPr>
          <p:cNvPr id="6147" name="Picture 3" descr="H:\Новая папка (4)\N8F77F1758D2C.jpg"/>
          <p:cNvPicPr>
            <a:picLocks noGrp="1" noChangeAspect="1" noChangeArrowheads="1"/>
          </p:cNvPicPr>
          <p:nvPr>
            <p:ph sz="half" idx="2"/>
          </p:nvPr>
        </p:nvPicPr>
        <p:blipFill>
          <a:blip r:embed="rId4" cstate="print"/>
          <a:srcRect/>
          <a:stretch>
            <a:fillRect/>
          </a:stretch>
        </p:blipFill>
        <p:spPr bwMode="auto">
          <a:xfrm>
            <a:off x="5000628" y="3000372"/>
            <a:ext cx="2857520" cy="3643338"/>
          </a:xfrm>
          <a:prstGeom prst="rect">
            <a:avLst/>
          </a:prstGeom>
          <a:noFill/>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p:cTn id="13" dur="500" fill="hold"/>
                                        <p:tgtEl>
                                          <p:spTgt spid="6146"/>
                                        </p:tgtEl>
                                        <p:attrNameLst>
                                          <p:attrName>ppt_w</p:attrName>
                                        </p:attrNameLst>
                                      </p:cBhvr>
                                      <p:tavLst>
                                        <p:tav tm="0">
                                          <p:val>
                                            <p:fltVal val="0"/>
                                          </p:val>
                                        </p:tav>
                                        <p:tav tm="100000">
                                          <p:val>
                                            <p:strVal val="#ppt_w"/>
                                          </p:val>
                                        </p:tav>
                                      </p:tavLst>
                                    </p:anim>
                                    <p:anim calcmode="lin" valueType="num">
                                      <p:cBhvr>
                                        <p:cTn id="14" dur="500" fill="hold"/>
                                        <p:tgtEl>
                                          <p:spTgt spid="614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6147"/>
                                        </p:tgtEl>
                                        <p:attrNameLst>
                                          <p:attrName>style.visibility</p:attrName>
                                        </p:attrNameLst>
                                      </p:cBhvr>
                                      <p:to>
                                        <p:strVal val="visible"/>
                                      </p:to>
                                    </p:set>
                                    <p:anim calcmode="lin" valueType="num">
                                      <p:cBhvr>
                                        <p:cTn id="19" dur="500" fill="hold"/>
                                        <p:tgtEl>
                                          <p:spTgt spid="6147"/>
                                        </p:tgtEl>
                                        <p:attrNameLst>
                                          <p:attrName>ppt_w</p:attrName>
                                        </p:attrNameLst>
                                      </p:cBhvr>
                                      <p:tavLst>
                                        <p:tav tm="0">
                                          <p:val>
                                            <p:fltVal val="0"/>
                                          </p:val>
                                        </p:tav>
                                        <p:tav tm="100000">
                                          <p:val>
                                            <p:strVal val="#ppt_w"/>
                                          </p:val>
                                        </p:tav>
                                      </p:tavLst>
                                    </p:anim>
                                    <p:anim calcmode="lin" valueType="num">
                                      <p:cBhvr>
                                        <p:cTn id="20" dur="500" fill="hold"/>
                                        <p:tgtEl>
                                          <p:spTgt spid="61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a:bodyPr>
          <a:lstStyle/>
          <a:p>
            <a:r>
              <a:rPr lang="ru-RU" sz="6000" dirty="0" smtClean="0">
                <a:solidFill>
                  <a:srgbClr val="FFFF00"/>
                </a:solidFill>
              </a:rPr>
              <a:t>Здоровые зубы - это</a:t>
            </a:r>
            <a:endParaRPr lang="ru-RU" sz="6000" dirty="0">
              <a:solidFill>
                <a:srgbClr val="FFFF00"/>
              </a:solidFill>
            </a:endParaRPr>
          </a:p>
        </p:txBody>
      </p:sp>
      <p:graphicFrame>
        <p:nvGraphicFramePr>
          <p:cNvPr id="11" name="Содержимое 10"/>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7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0" fill="hold"/>
                                        <p:tgtEl>
                                          <p:spTgt spid="11"/>
                                        </p:tgtEl>
                                        <p:attrNameLst>
                                          <p:attrName>ppt_x</p:attrName>
                                        </p:attrNameLst>
                                      </p:cBhvr>
                                      <p:tavLst>
                                        <p:tav tm="0">
                                          <p:val>
                                            <p:strVal val="#ppt_x"/>
                                          </p:val>
                                        </p:tav>
                                        <p:tav tm="100000">
                                          <p:val>
                                            <p:strVal val="#ppt_x"/>
                                          </p:val>
                                        </p:tav>
                                      </p:tavLst>
                                    </p:anim>
                                    <p:anim calcmode="lin" valueType="num">
                                      <p:cBhvr additive="base">
                                        <p:cTn id="15"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1"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4786322"/>
            <a:ext cx="8229600" cy="1571636"/>
          </a:xfrm>
        </p:spPr>
        <p:txBody>
          <a:bodyPr/>
          <a:lstStyle/>
          <a:p>
            <a:r>
              <a:rPr lang="ru-RU" dirty="0" smtClean="0">
                <a:solidFill>
                  <a:srgbClr val="FFFF00"/>
                </a:solidFill>
              </a:rPr>
              <a:t>Здоровые зубы – залог здоровья всего организма.</a:t>
            </a:r>
            <a:endParaRPr lang="ru-RU" dirty="0">
              <a:solidFill>
                <a:srgbClr val="FFFF00"/>
              </a:solidFill>
            </a:endParaRPr>
          </a:p>
        </p:txBody>
      </p:sp>
      <p:sp>
        <p:nvSpPr>
          <p:cNvPr id="9" name="Содержимое 8"/>
          <p:cNvSpPr>
            <a:spLocks noGrp="1"/>
          </p:cNvSpPr>
          <p:nvPr>
            <p:ph sz="half" idx="2"/>
          </p:nvPr>
        </p:nvSpPr>
        <p:spPr>
          <a:xfrm>
            <a:off x="4648200" y="428605"/>
            <a:ext cx="4038600" cy="3786214"/>
          </a:xfrm>
        </p:spPr>
        <p:txBody>
          <a:bodyPr>
            <a:normAutofit/>
          </a:bodyPr>
          <a:lstStyle/>
          <a:p>
            <a:pPr>
              <a:buNone/>
            </a:pPr>
            <a:r>
              <a:rPr lang="ru-RU" sz="4000" dirty="0" smtClean="0">
                <a:solidFill>
                  <a:srgbClr val="002060"/>
                </a:solidFill>
              </a:rPr>
              <a:t>   Ребята, спасибо вам за то, что убедили меня беречь свои зубы. Теперь я знаю, что  </a:t>
            </a:r>
            <a:endParaRPr lang="ru-RU" sz="4000" dirty="0">
              <a:solidFill>
                <a:srgbClr val="002060"/>
              </a:solidFill>
            </a:endParaRPr>
          </a:p>
        </p:txBody>
      </p:sp>
      <p:pic>
        <p:nvPicPr>
          <p:cNvPr id="2050" name="Picture 2" descr="H:\Новая папка\s86477053.jpg"/>
          <p:cNvPicPr>
            <a:picLocks noGrp="1" noChangeAspect="1" noChangeArrowheads="1"/>
          </p:cNvPicPr>
          <p:nvPr>
            <p:ph sz="half" idx="1"/>
          </p:nvPr>
        </p:nvPicPr>
        <p:blipFill>
          <a:blip r:embed="rId3" cstate="print"/>
          <a:srcRect/>
          <a:stretch>
            <a:fillRect/>
          </a:stretch>
        </p:blipFill>
        <p:spPr bwMode="auto">
          <a:xfrm>
            <a:off x="857224" y="571480"/>
            <a:ext cx="3143272" cy="3857651"/>
          </a:xfrm>
          <a:prstGeom prst="rect">
            <a:avLst/>
          </a:prstGeom>
          <a:noFill/>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0" fill="hold"/>
                                        <p:tgtEl>
                                          <p:spTgt spid="7"/>
                                        </p:tgtEl>
                                        <p:attrNameLst>
                                          <p:attrName>ppt_x</p:attrName>
                                        </p:attrNameLst>
                                      </p:cBhvr>
                                      <p:tavLst>
                                        <p:tav tm="0">
                                          <p:val>
                                            <p:strVal val="#ppt_x"/>
                                          </p:val>
                                        </p:tav>
                                        <p:tav tm="100000">
                                          <p:val>
                                            <p:strVal val="#ppt_x"/>
                                          </p:val>
                                        </p:tav>
                                      </p:tavLst>
                                    </p:anim>
                                    <p:anim calcmode="lin" valueType="num">
                                      <p:cBhvr additive="base">
                                        <p:cTn id="21"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14884"/>
            <a:ext cx="8229600" cy="1785950"/>
          </a:xfrm>
        </p:spPr>
        <p:txBody>
          <a:bodyPr/>
          <a:lstStyle/>
          <a:p>
            <a:r>
              <a:rPr lang="ru-RU" dirty="0" smtClean="0">
                <a:solidFill>
                  <a:srgbClr val="FFFF00"/>
                </a:solidFill>
              </a:rPr>
              <a:t>Здоровые зубы – залог здоровья всего организма.</a:t>
            </a:r>
            <a:endParaRPr lang="ru-RU" dirty="0">
              <a:solidFill>
                <a:srgbClr val="FFFF00"/>
              </a:solidFill>
            </a:endParaRPr>
          </a:p>
        </p:txBody>
      </p:sp>
      <p:sp>
        <p:nvSpPr>
          <p:cNvPr id="4" name="Содержимое 3"/>
          <p:cNvSpPr>
            <a:spLocks noGrp="1"/>
          </p:cNvSpPr>
          <p:nvPr>
            <p:ph sz="half" idx="2"/>
          </p:nvPr>
        </p:nvSpPr>
        <p:spPr>
          <a:xfrm>
            <a:off x="4648200" y="428605"/>
            <a:ext cx="4038600" cy="4000528"/>
          </a:xfrm>
        </p:spPr>
        <p:txBody>
          <a:bodyPr>
            <a:normAutofit fontScale="92500" lnSpcReduction="20000"/>
          </a:bodyPr>
          <a:lstStyle/>
          <a:p>
            <a:pPr>
              <a:buNone/>
            </a:pPr>
            <a:r>
              <a:rPr lang="ru-RU" dirty="0" smtClean="0">
                <a:solidFill>
                  <a:srgbClr val="002060"/>
                </a:solidFill>
              </a:rPr>
              <a:t>    Большое спасибо вам, ребята, за то, что вы были внимательными, упорными, дружными и настойчивыми в поиске ответа на вопрос </a:t>
            </a:r>
            <a:r>
              <a:rPr lang="ru-RU" dirty="0" smtClean="0">
                <a:solidFill>
                  <a:schemeClr val="bg1"/>
                </a:solidFill>
              </a:rPr>
              <a:t>«Надо ли беречь зубы и почему?».</a:t>
            </a:r>
            <a:r>
              <a:rPr lang="ru-RU" dirty="0" smtClean="0">
                <a:solidFill>
                  <a:srgbClr val="002060"/>
                </a:solidFill>
              </a:rPr>
              <a:t> Вы правильно рассудили наш спор с Незнайкой, потому что  узнали главный секрет страны Зубастиков:</a:t>
            </a:r>
            <a:endParaRPr lang="ru-RU" dirty="0">
              <a:solidFill>
                <a:srgbClr val="002060"/>
              </a:solidFill>
            </a:endParaRPr>
          </a:p>
        </p:txBody>
      </p:sp>
      <p:pic>
        <p:nvPicPr>
          <p:cNvPr id="2050" name="Picture 2" descr="H:\Новая папка (4)\N8F77F1758D2C.jpg"/>
          <p:cNvPicPr>
            <a:picLocks noGrp="1" noChangeAspect="1" noChangeArrowheads="1"/>
          </p:cNvPicPr>
          <p:nvPr>
            <p:ph sz="half" idx="1"/>
          </p:nvPr>
        </p:nvPicPr>
        <p:blipFill>
          <a:blip r:embed="rId3" cstate="print"/>
          <a:srcRect/>
          <a:stretch>
            <a:fillRect/>
          </a:stretch>
        </p:blipFill>
        <p:spPr bwMode="auto">
          <a:xfrm>
            <a:off x="1000100" y="428604"/>
            <a:ext cx="3214710" cy="4214842"/>
          </a:xfrm>
          <a:prstGeom prst="rect">
            <a:avLst/>
          </a:prstGeom>
          <a:noFill/>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0" fill="hold"/>
                                        <p:tgtEl>
                                          <p:spTgt spid="2"/>
                                        </p:tgtEl>
                                        <p:attrNameLst>
                                          <p:attrName>ppt_x</p:attrName>
                                        </p:attrNameLst>
                                      </p:cBhvr>
                                      <p:tavLst>
                                        <p:tav tm="0">
                                          <p:val>
                                            <p:strVal val="#ppt_x"/>
                                          </p:val>
                                        </p:tav>
                                        <p:tav tm="100000">
                                          <p:val>
                                            <p:strVal val="#ppt_x"/>
                                          </p:val>
                                        </p:tav>
                                      </p:tavLst>
                                    </p:anim>
                                    <p:anim calcmode="lin" valueType="num">
                                      <p:cBhvr additive="base">
                                        <p:cTn id="21"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solidFill>
                  <a:srgbClr val="FFFF00"/>
                </a:solidFill>
                <a:latin typeface="Calibri" pitchFamily="34" charset="0"/>
                <a:cs typeface="Calibri" pitchFamily="34" charset="0"/>
              </a:rPr>
              <a:t>Советы</a:t>
            </a:r>
            <a:r>
              <a:rPr lang="ru-RU" dirty="0" smtClean="0">
                <a:solidFill>
                  <a:srgbClr val="FFFF00"/>
                </a:solidFill>
              </a:rPr>
              <a:t> доктора Айболита.</a:t>
            </a:r>
            <a:endParaRPr lang="ru-RU" dirty="0">
              <a:solidFill>
                <a:srgbClr val="FFFF00"/>
              </a:solidFill>
            </a:endParaRPr>
          </a:p>
        </p:txBody>
      </p:sp>
      <p:pic>
        <p:nvPicPr>
          <p:cNvPr id="3074" name="Picture 2" descr="H:\Новая папка (4)\8e6eeb.jpg"/>
          <p:cNvPicPr>
            <a:picLocks noGrp="1" noChangeAspect="1" noChangeArrowheads="1"/>
          </p:cNvPicPr>
          <p:nvPr>
            <p:ph idx="1"/>
          </p:nvPr>
        </p:nvPicPr>
        <p:blipFill>
          <a:blip r:embed="rId3" cstate="print"/>
          <a:srcRect/>
          <a:stretch>
            <a:fillRect/>
          </a:stretch>
        </p:blipFill>
        <p:spPr bwMode="auto">
          <a:xfrm>
            <a:off x="2000231" y="1500174"/>
            <a:ext cx="5072099" cy="4714908"/>
          </a:xfrm>
          <a:prstGeom prst="rect">
            <a:avLst/>
          </a:prstGeom>
          <a:noFill/>
        </p:spPr>
      </p:pic>
    </p:spTree>
  </p:cSld>
  <p:clrMapOvr>
    <a:masterClrMapping/>
  </p:clrMapOvr>
  <p:transition advClick="0" advTm="3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225536"/>
          </a:xfrm>
        </p:spPr>
        <p:txBody>
          <a:bodyPr>
            <a:noAutofit/>
          </a:bodyPr>
          <a:lstStyle/>
          <a:p>
            <a:r>
              <a:rPr lang="ru-RU" sz="3600" dirty="0" smtClean="0">
                <a:solidFill>
                  <a:schemeClr val="bg1"/>
                </a:solidFill>
              </a:rPr>
              <a:t> Соблюдайте правила</a:t>
            </a:r>
            <a:br>
              <a:rPr lang="ru-RU" sz="3600" dirty="0" smtClean="0">
                <a:solidFill>
                  <a:schemeClr val="bg1"/>
                </a:solidFill>
              </a:rPr>
            </a:br>
            <a:r>
              <a:rPr lang="ru-RU" sz="3600" dirty="0" smtClean="0">
                <a:solidFill>
                  <a:schemeClr val="bg1"/>
                </a:solidFill>
              </a:rPr>
              <a:t> ухода за зубами</a:t>
            </a:r>
            <a:endParaRPr lang="ru-RU" sz="3600" dirty="0">
              <a:solidFill>
                <a:schemeClr val="bg1"/>
              </a:solidFill>
            </a:endParaRPr>
          </a:p>
        </p:txBody>
      </p:sp>
      <p:pic>
        <p:nvPicPr>
          <p:cNvPr id="5122" name="Picture 2" descr="H:\Новая папка (4)\N8F77F1758D2C.jpg"/>
          <p:cNvPicPr>
            <a:picLocks noGrp="1" noChangeAspect="1" noChangeArrowheads="1"/>
          </p:cNvPicPr>
          <p:nvPr>
            <p:ph idx="1"/>
          </p:nvPr>
        </p:nvPicPr>
        <p:blipFill>
          <a:blip r:embed="rId3" cstate="print"/>
          <a:srcRect/>
          <a:stretch>
            <a:fillRect/>
          </a:stretch>
        </p:blipFill>
        <p:spPr bwMode="auto">
          <a:xfrm>
            <a:off x="2500298" y="1785926"/>
            <a:ext cx="4071966" cy="4572020"/>
          </a:xfrm>
          <a:prstGeom prst="rect">
            <a:avLst/>
          </a:prstGeom>
          <a:noFill/>
        </p:spPr>
      </p:pic>
    </p:spTree>
  </p:cSld>
  <p:clrMapOvr>
    <a:masterClrMapping/>
  </p:clrMapOvr>
  <p:transition advClick="0" advTm="3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defRPr/>
            </a:pPr>
            <a:r>
              <a:rPr lang="ru-RU" b="1" dirty="0" smtClean="0">
                <a:solidFill>
                  <a:srgbClr val="D60093"/>
                </a:solidFill>
                <a:effectLst>
                  <a:outerShdw blurRad="38100" dist="38100" dir="2700000" algn="tl">
                    <a:srgbClr val="C0C0C0"/>
                  </a:outerShdw>
                </a:effectLst>
                <a:latin typeface="Times New Roman" pitchFamily="18" charset="0"/>
              </a:rPr>
              <a:t>Как правильно чистить зубы?</a:t>
            </a:r>
            <a:r>
              <a:rPr lang="ru-RU" dirty="0" smtClean="0"/>
              <a:t> </a:t>
            </a:r>
          </a:p>
        </p:txBody>
      </p:sp>
      <p:sp>
        <p:nvSpPr>
          <p:cNvPr id="172035" name="Rectangle 3"/>
          <p:cNvSpPr>
            <a:spLocks noGrp="1" noChangeArrowheads="1"/>
          </p:cNvSpPr>
          <p:nvPr>
            <p:ph type="body" idx="1"/>
          </p:nvPr>
        </p:nvSpPr>
        <p:spPr>
          <a:xfrm>
            <a:off x="457200" y="2362200"/>
            <a:ext cx="4648200" cy="3763963"/>
          </a:xfrm>
        </p:spPr>
        <p:txBody>
          <a:bodyPr/>
          <a:lstStyle/>
          <a:p>
            <a:pPr eaLnBrk="1" hangingPunct="1">
              <a:buFontTx/>
              <a:buNone/>
              <a:defRPr/>
            </a:pPr>
            <a:r>
              <a:rPr lang="ru-RU" b="1" dirty="0" smtClean="0">
                <a:effectLst>
                  <a:outerShdw blurRad="38100" dist="38100" dir="2700000" algn="tl">
                    <a:srgbClr val="000000">
                      <a:alpha val="43137"/>
                    </a:srgbClr>
                  </a:outerShdw>
                </a:effectLst>
              </a:rPr>
              <a:t>   </a:t>
            </a:r>
            <a:r>
              <a:rPr lang="ru-RU" b="1" dirty="0" smtClean="0">
                <a:effectLst>
                  <a:outerShdw blurRad="38100" dist="38100" dir="2700000" algn="tl">
                    <a:srgbClr val="000000">
                      <a:alpha val="43137"/>
                    </a:srgbClr>
                  </a:outerShdw>
                </a:effectLst>
                <a:latin typeface="Times New Roman" pitchFamily="18" charset="0"/>
              </a:rPr>
              <a:t>Зубы нужно чистить 2 раза в день,</a:t>
            </a:r>
          </a:p>
          <a:p>
            <a:pPr eaLnBrk="1" hangingPunct="1">
              <a:buFontTx/>
              <a:buNone/>
              <a:defRPr/>
            </a:pPr>
            <a:r>
              <a:rPr lang="ru-RU" b="1" dirty="0" smtClean="0">
                <a:effectLst>
                  <a:outerShdw blurRad="38100" dist="38100" dir="2700000" algn="tl">
                    <a:srgbClr val="000000">
                      <a:alpha val="43137"/>
                    </a:srgbClr>
                  </a:outerShdw>
                </a:effectLst>
                <a:latin typeface="Times New Roman" pitchFamily="18" charset="0"/>
              </a:rPr>
              <a:t>   утром и вечером, качественной зубной пастой и щеткой.</a:t>
            </a:r>
          </a:p>
        </p:txBody>
      </p:sp>
      <p:pic>
        <p:nvPicPr>
          <p:cNvPr id="172036" name="Picture 4" descr="Чистить много зубы вредно"/>
          <p:cNvPicPr>
            <a:picLocks noChangeAspect="1" noChangeArrowheads="1"/>
          </p:cNvPicPr>
          <p:nvPr/>
        </p:nvPicPr>
        <p:blipFill>
          <a:blip r:embed="rId2"/>
          <a:srcRect/>
          <a:stretch>
            <a:fillRect/>
          </a:stretch>
        </p:blipFill>
        <p:spPr bwMode="auto">
          <a:xfrm>
            <a:off x="7162800" y="1524000"/>
            <a:ext cx="1827213" cy="2095500"/>
          </a:xfrm>
          <a:prstGeom prst="rect">
            <a:avLst/>
          </a:prstGeom>
          <a:noFill/>
          <a:ln w="9525">
            <a:noFill/>
            <a:miter lim="800000"/>
            <a:headEnd/>
            <a:tailEnd/>
          </a:ln>
        </p:spPr>
      </p:pic>
      <p:pic>
        <p:nvPicPr>
          <p:cNvPr id="172038" name="Picture 6" descr="teeth"/>
          <p:cNvPicPr>
            <a:picLocks noChangeAspect="1" noChangeArrowheads="1"/>
          </p:cNvPicPr>
          <p:nvPr/>
        </p:nvPicPr>
        <p:blipFill>
          <a:blip r:embed="rId3"/>
          <a:srcRect/>
          <a:stretch>
            <a:fillRect/>
          </a:stretch>
        </p:blipFill>
        <p:spPr bwMode="auto">
          <a:xfrm>
            <a:off x="5867400" y="3352800"/>
            <a:ext cx="1855788" cy="2133600"/>
          </a:xfrm>
          <a:prstGeom prst="rect">
            <a:avLst/>
          </a:prstGeom>
          <a:noFill/>
          <a:ln w="9525">
            <a:noFill/>
            <a:miter lim="800000"/>
            <a:headEnd/>
            <a:tailEnd/>
          </a:ln>
        </p:spPr>
      </p:pic>
      <p:pic>
        <p:nvPicPr>
          <p:cNvPr id="172039" name="Picture 7" descr="740201"/>
          <p:cNvPicPr>
            <a:picLocks noChangeAspect="1" noChangeArrowheads="1"/>
          </p:cNvPicPr>
          <p:nvPr/>
        </p:nvPicPr>
        <p:blipFill>
          <a:blip r:embed="rId4"/>
          <a:srcRect/>
          <a:stretch>
            <a:fillRect/>
          </a:stretch>
        </p:blipFill>
        <p:spPr bwMode="auto">
          <a:xfrm>
            <a:off x="7543800" y="3886200"/>
            <a:ext cx="1397000" cy="2362200"/>
          </a:xfrm>
          <a:prstGeom prst="rect">
            <a:avLst/>
          </a:prstGeom>
          <a:noFill/>
          <a:ln w="9525">
            <a:noFill/>
            <a:miter lim="800000"/>
            <a:headEnd/>
            <a:tailEnd/>
          </a:ln>
        </p:spPr>
      </p:pic>
      <p:pic>
        <p:nvPicPr>
          <p:cNvPr id="8199" name="Picture 8" descr="toothbrush_brushing_m_a_sx">
            <a:hlinkClick r:id="rId5" action="ppaction://hlinkfile"/>
          </p:cNvPr>
          <p:cNvPicPr>
            <a:picLocks noChangeAspect="1" noChangeArrowheads="1" noCrop="1"/>
          </p:cNvPicPr>
          <p:nvPr/>
        </p:nvPicPr>
        <p:blipFill>
          <a:blip r:embed="rId6"/>
          <a:srcRect/>
          <a:stretch>
            <a:fillRect/>
          </a:stretch>
        </p:blipFill>
        <p:spPr bwMode="auto">
          <a:xfrm>
            <a:off x="6705600" y="5715000"/>
            <a:ext cx="857250" cy="85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72034"/>
                                        </p:tgtEl>
                                        <p:attrNameLst>
                                          <p:attrName>style.visibility</p:attrName>
                                        </p:attrNameLst>
                                      </p:cBhvr>
                                      <p:to>
                                        <p:strVal val="visible"/>
                                      </p:to>
                                    </p:set>
                                    <p:anim calcmode="lin" valueType="num">
                                      <p:cBhvr>
                                        <p:cTn id="7" dur="500" fill="hold"/>
                                        <p:tgtEl>
                                          <p:spTgt spid="172034"/>
                                        </p:tgtEl>
                                        <p:attrNameLst>
                                          <p:attrName>ppt_w</p:attrName>
                                        </p:attrNameLst>
                                      </p:cBhvr>
                                      <p:tavLst>
                                        <p:tav tm="0">
                                          <p:val>
                                            <p:fltVal val="0"/>
                                          </p:val>
                                        </p:tav>
                                        <p:tav tm="100000">
                                          <p:val>
                                            <p:strVal val="#ppt_w"/>
                                          </p:val>
                                        </p:tav>
                                      </p:tavLst>
                                    </p:anim>
                                    <p:anim calcmode="lin" valueType="num">
                                      <p:cBhvr>
                                        <p:cTn id="8" dur="500" fill="hold"/>
                                        <p:tgtEl>
                                          <p:spTgt spid="172034"/>
                                        </p:tgtEl>
                                        <p:attrNameLst>
                                          <p:attrName>ppt_h</p:attrName>
                                        </p:attrNameLst>
                                      </p:cBhvr>
                                      <p:tavLst>
                                        <p:tav tm="0">
                                          <p:val>
                                            <p:flt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72038"/>
                                        </p:tgtEl>
                                        <p:attrNameLst>
                                          <p:attrName>style.visibility</p:attrName>
                                        </p:attrNameLst>
                                      </p:cBhvr>
                                      <p:to>
                                        <p:strVal val="visible"/>
                                      </p:to>
                                    </p:set>
                                    <p:animEffect transition="in" filter="fade">
                                      <p:cBhvr>
                                        <p:cTn id="11" dur="2000"/>
                                        <p:tgtEl>
                                          <p:spTgt spid="172038"/>
                                        </p:tgtEl>
                                      </p:cBhvr>
                                    </p:animEffect>
                                  </p:childTnLst>
                                </p:cTn>
                              </p:par>
                            </p:childTnLst>
                          </p:cTn>
                        </p:par>
                        <p:par>
                          <p:cTn id="12" fill="hold">
                            <p:stCondLst>
                              <p:cond delay="2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172035">
                                            <p:txEl>
                                              <p:pRg st="0" end="0"/>
                                            </p:txEl>
                                          </p:spTgt>
                                        </p:tgtEl>
                                        <p:attrNameLst>
                                          <p:attrName>style.visibility</p:attrName>
                                        </p:attrNameLst>
                                      </p:cBhvr>
                                      <p:to>
                                        <p:strVal val="visible"/>
                                      </p:to>
                                    </p:set>
                                    <p:anim calcmode="discrete" valueType="clr">
                                      <p:cBhvr override="childStyle">
                                        <p:cTn id="15" dur="80"/>
                                        <p:tgtEl>
                                          <p:spTgt spid="17203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72035">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172035">
                                            <p:txEl>
                                              <p:pRg st="0" end="0"/>
                                            </p:txEl>
                                          </p:spTgt>
                                        </p:tgtEl>
                                        <p:attrNameLst>
                                          <p:attrName>fill.type</p:attrName>
                                        </p:attrNameLst>
                                      </p:cBhvr>
                                      <p:to>
                                        <p:strVal val="solid"/>
                                      </p:to>
                                    </p:set>
                                  </p:childTnLst>
                                </p:cTn>
                              </p:par>
                            </p:childTnLst>
                          </p:cTn>
                        </p:par>
                        <p:par>
                          <p:cTn id="18" fill="hold">
                            <p:stCondLst>
                              <p:cond delay="312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172035">
                                            <p:txEl>
                                              <p:pRg st="1" end="1"/>
                                            </p:txEl>
                                          </p:spTgt>
                                        </p:tgtEl>
                                        <p:attrNameLst>
                                          <p:attrName>style.visibility</p:attrName>
                                        </p:attrNameLst>
                                      </p:cBhvr>
                                      <p:to>
                                        <p:strVal val="visible"/>
                                      </p:to>
                                    </p:set>
                                    <p:anim calcmode="discrete" valueType="clr">
                                      <p:cBhvr override="childStyle">
                                        <p:cTn id="21" dur="80"/>
                                        <p:tgtEl>
                                          <p:spTgt spid="17203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72035">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172035">
                                            <p:txEl>
                                              <p:pRg st="1" end="1"/>
                                            </p:txEl>
                                          </p:spTgt>
                                        </p:tgtEl>
                                        <p:attrNameLst>
                                          <p:attrName>fill.type</p:attrName>
                                        </p:attrNameLst>
                                      </p:cBhvr>
                                      <p:to>
                                        <p:strVal val="solid"/>
                                      </p:to>
                                    </p:se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72039"/>
                                        </p:tgtEl>
                                        <p:attrNameLst>
                                          <p:attrName>style.visibility</p:attrName>
                                        </p:attrNameLst>
                                      </p:cBhvr>
                                      <p:to>
                                        <p:strVal val="visible"/>
                                      </p:to>
                                    </p:set>
                                    <p:animEffect transition="in" filter="fade">
                                      <p:cBhvr>
                                        <p:cTn id="27" dur="2000"/>
                                        <p:tgtEl>
                                          <p:spTgt spid="172039"/>
                                        </p:tgtEl>
                                      </p:cBhvr>
                                    </p:animEffect>
                                  </p:childTnLst>
                                </p:cTn>
                              </p:par>
                              <p:par>
                                <p:cTn id="28" presetID="10" presetClass="entr" presetSubtype="0" fill="hold" nodeType="withEffect">
                                  <p:stCondLst>
                                    <p:cond delay="0"/>
                                  </p:stCondLst>
                                  <p:childTnLst>
                                    <p:set>
                                      <p:cBhvr>
                                        <p:cTn id="29" dur="1" fill="hold">
                                          <p:stCondLst>
                                            <p:cond delay="0"/>
                                          </p:stCondLst>
                                        </p:cTn>
                                        <p:tgtEl>
                                          <p:spTgt spid="172036"/>
                                        </p:tgtEl>
                                        <p:attrNameLst>
                                          <p:attrName>style.visibility</p:attrName>
                                        </p:attrNameLst>
                                      </p:cBhvr>
                                      <p:to>
                                        <p:strVal val="visible"/>
                                      </p:to>
                                    </p:set>
                                    <p:animEffect transition="in" filter="fade">
                                      <p:cBhvr>
                                        <p:cTn id="30" dur="2000"/>
                                        <p:tgtEl>
                                          <p:spTgt spid="172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p:bldP spid="17203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Картинка 1 из 3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defRPr/>
            </a:pPr>
            <a:r>
              <a:rPr lang="ru-RU" b="1" smtClean="0">
                <a:solidFill>
                  <a:srgbClr val="D60093"/>
                </a:solidFill>
                <a:effectLst>
                  <a:outerShdw blurRad="38100" dist="38100" dir="2700000" algn="tl">
                    <a:srgbClr val="C0C0C0"/>
                  </a:outerShdw>
                </a:effectLst>
                <a:latin typeface="Times New Roman" pitchFamily="18" charset="0"/>
              </a:rPr>
              <a:t>Наружные поверхности зубов:</a:t>
            </a:r>
          </a:p>
        </p:txBody>
      </p:sp>
      <p:sp>
        <p:nvSpPr>
          <p:cNvPr id="173059" name="Rectangle 3"/>
          <p:cNvSpPr>
            <a:spLocks noGrp="1" noChangeArrowheads="1"/>
          </p:cNvSpPr>
          <p:nvPr>
            <p:ph type="body" idx="1"/>
          </p:nvPr>
        </p:nvSpPr>
        <p:spPr>
          <a:xfrm>
            <a:off x="457200" y="1600200"/>
            <a:ext cx="3581400" cy="4525963"/>
          </a:xfrm>
        </p:spPr>
        <p:txBody>
          <a:bodyPr/>
          <a:lstStyle/>
          <a:p>
            <a:pPr eaLnBrk="1" hangingPunct="1">
              <a:buFontTx/>
              <a:buNone/>
              <a:defRPr/>
            </a:pPr>
            <a:r>
              <a:rPr lang="ru-RU" smtClean="0"/>
              <a:t>   </a:t>
            </a:r>
          </a:p>
          <a:p>
            <a:pPr eaLnBrk="1" hangingPunct="1">
              <a:buFontTx/>
              <a:buNone/>
              <a:defRPr/>
            </a:pPr>
            <a:endParaRPr lang="ru-RU" smtClean="0"/>
          </a:p>
          <a:p>
            <a:pPr eaLnBrk="1" hangingPunct="1">
              <a:buFontTx/>
              <a:buNone/>
              <a:defRPr/>
            </a:pPr>
            <a:r>
              <a:rPr lang="ru-RU" smtClean="0"/>
              <a:t>   </a:t>
            </a:r>
            <a:r>
              <a:rPr lang="ru-RU" b="1" smtClean="0">
                <a:effectLst>
                  <a:outerShdw blurRad="38100" dist="38100" dir="2700000" algn="tl">
                    <a:srgbClr val="C0C0C0"/>
                  </a:outerShdw>
                </a:effectLst>
                <a:latin typeface="Times New Roman" pitchFamily="18" charset="0"/>
              </a:rPr>
              <a:t>производят выметающие движения от десны к зубу.</a:t>
            </a:r>
            <a:r>
              <a:rPr lang="ru-RU" smtClean="0"/>
              <a:t> </a:t>
            </a:r>
          </a:p>
        </p:txBody>
      </p:sp>
      <p:pic>
        <p:nvPicPr>
          <p:cNvPr id="173060" name="Picture 4" descr="очищение наружных поверхностей зубов, стоматология Евродент"/>
          <p:cNvPicPr>
            <a:picLocks noChangeAspect="1" noChangeArrowheads="1"/>
          </p:cNvPicPr>
          <p:nvPr/>
        </p:nvPicPr>
        <p:blipFill>
          <a:blip r:embed="rId2"/>
          <a:srcRect/>
          <a:stretch>
            <a:fillRect/>
          </a:stretch>
        </p:blipFill>
        <p:spPr bwMode="auto">
          <a:xfrm>
            <a:off x="4419600" y="1752600"/>
            <a:ext cx="4276725" cy="4276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73058"/>
                                        </p:tgtEl>
                                        <p:attrNameLst>
                                          <p:attrName>style.visibility</p:attrName>
                                        </p:attrNameLst>
                                      </p:cBhvr>
                                      <p:to>
                                        <p:strVal val="visible"/>
                                      </p:to>
                                    </p:set>
                                    <p:animEffect transition="in" filter="wedge">
                                      <p:cBhvr>
                                        <p:cTn id="7" dur="1000"/>
                                        <p:tgtEl>
                                          <p:spTgt spid="173058"/>
                                        </p:tgtEl>
                                      </p:cBhvr>
                                    </p:animEffect>
                                  </p:childTnLst>
                                </p:cTn>
                              </p:par>
                            </p:childTnLst>
                          </p:cTn>
                        </p:par>
                        <p:par>
                          <p:cTn id="8" fill="hold">
                            <p:stCondLst>
                              <p:cond delay="1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73059">
                                            <p:txEl>
                                              <p:pRg st="0" end="0"/>
                                            </p:txEl>
                                          </p:spTgt>
                                        </p:tgtEl>
                                        <p:attrNameLst>
                                          <p:attrName>style.visibility</p:attrName>
                                        </p:attrNameLst>
                                      </p:cBhvr>
                                      <p:to>
                                        <p:strVal val="visible"/>
                                      </p:to>
                                    </p:set>
                                    <p:anim calcmode="discrete" valueType="clr">
                                      <p:cBhvr override="childStyle">
                                        <p:cTn id="11" dur="80"/>
                                        <p:tgtEl>
                                          <p:spTgt spid="17305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73059">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173059">
                                            <p:txEl>
                                              <p:pRg st="0" end="0"/>
                                            </p:txEl>
                                          </p:spTgt>
                                        </p:tgtEl>
                                        <p:attrNameLst>
                                          <p:attrName>fill.type</p:attrName>
                                        </p:attrNameLst>
                                      </p:cBhvr>
                                      <p:to>
                                        <p:strVal val="solid"/>
                                      </p:to>
                                    </p:set>
                                  </p:childTnLst>
                                </p:cTn>
                              </p:par>
                            </p:childTnLst>
                          </p:cTn>
                        </p:par>
                        <p:par>
                          <p:cTn id="14" fill="hold">
                            <p:stCondLst>
                              <p:cond delay="104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173059">
                                            <p:txEl>
                                              <p:pRg st="2" end="2"/>
                                            </p:txEl>
                                          </p:spTgt>
                                        </p:tgtEl>
                                        <p:attrNameLst>
                                          <p:attrName>style.visibility</p:attrName>
                                        </p:attrNameLst>
                                      </p:cBhvr>
                                      <p:to>
                                        <p:strVal val="visible"/>
                                      </p:to>
                                    </p:set>
                                    <p:anim calcmode="discrete" valueType="clr">
                                      <p:cBhvr override="childStyle">
                                        <p:cTn id="17" dur="80"/>
                                        <p:tgtEl>
                                          <p:spTgt spid="17305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73059">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173059">
                                            <p:txEl>
                                              <p:pRg st="2" end="2"/>
                                            </p:txEl>
                                          </p:spTgt>
                                        </p:tgtEl>
                                        <p:attrNameLst>
                                          <p:attrName>fill.type</p:attrName>
                                        </p:attrNameLst>
                                      </p:cBhvr>
                                      <p:to>
                                        <p:strVal val="solid"/>
                                      </p:to>
                                    </p:set>
                                  </p:childTnLst>
                                </p:cTn>
                              </p:par>
                            </p:childTnLst>
                          </p:cTn>
                        </p:par>
                        <p:par>
                          <p:cTn id="20" fill="hold">
                            <p:stCondLst>
                              <p:cond delay="2720"/>
                            </p:stCondLst>
                            <p:childTnLst>
                              <p:par>
                                <p:cTn id="21" presetID="23" presetClass="entr" presetSubtype="16" fill="hold" nodeType="afterEffect">
                                  <p:stCondLst>
                                    <p:cond delay="0"/>
                                  </p:stCondLst>
                                  <p:childTnLst>
                                    <p:set>
                                      <p:cBhvr>
                                        <p:cTn id="22" dur="1" fill="hold">
                                          <p:stCondLst>
                                            <p:cond delay="0"/>
                                          </p:stCondLst>
                                        </p:cTn>
                                        <p:tgtEl>
                                          <p:spTgt spid="173060"/>
                                        </p:tgtEl>
                                        <p:attrNameLst>
                                          <p:attrName>style.visibility</p:attrName>
                                        </p:attrNameLst>
                                      </p:cBhvr>
                                      <p:to>
                                        <p:strVal val="visible"/>
                                      </p:to>
                                    </p:set>
                                    <p:anim calcmode="lin" valueType="num">
                                      <p:cBhvr>
                                        <p:cTn id="23" dur="1000" fill="hold"/>
                                        <p:tgtEl>
                                          <p:spTgt spid="173060"/>
                                        </p:tgtEl>
                                        <p:attrNameLst>
                                          <p:attrName>ppt_w</p:attrName>
                                        </p:attrNameLst>
                                      </p:cBhvr>
                                      <p:tavLst>
                                        <p:tav tm="0">
                                          <p:val>
                                            <p:fltVal val="0"/>
                                          </p:val>
                                        </p:tav>
                                        <p:tav tm="100000">
                                          <p:val>
                                            <p:strVal val="#ppt_w"/>
                                          </p:val>
                                        </p:tav>
                                      </p:tavLst>
                                    </p:anim>
                                    <p:anim calcmode="lin" valueType="num">
                                      <p:cBhvr>
                                        <p:cTn id="24" dur="1000" fill="hold"/>
                                        <p:tgtEl>
                                          <p:spTgt spid="1730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p:bldP spid="17305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274638"/>
            <a:ext cx="8229600" cy="2011354"/>
          </a:xfrm>
        </p:spPr>
        <p:txBody>
          <a:bodyPr>
            <a:normAutofit/>
          </a:bodyPr>
          <a:lstStyle/>
          <a:p>
            <a:pPr algn="l"/>
            <a:r>
              <a:rPr lang="ru-RU" sz="3200" dirty="0" smtClean="0">
                <a:solidFill>
                  <a:srgbClr val="FFFF00"/>
                </a:solidFill>
              </a:rPr>
              <a:t> Незнайка очень любит есть сладости и не согласен с  доктором Айболитом, что так он не бережёт свои зубы. Да и зачем их беречь?!  </a:t>
            </a:r>
            <a:endParaRPr lang="ru-RU" sz="3200" dirty="0">
              <a:solidFill>
                <a:srgbClr val="FFFF00"/>
              </a:solidFill>
            </a:endParaRPr>
          </a:p>
        </p:txBody>
      </p:sp>
      <p:pic>
        <p:nvPicPr>
          <p:cNvPr id="1026" name="Picture 2" descr="H:\neznayka.png"/>
          <p:cNvPicPr>
            <a:picLocks noGrp="1" noChangeAspect="1" noChangeArrowheads="1"/>
          </p:cNvPicPr>
          <p:nvPr>
            <p:ph sz="half" idx="1"/>
          </p:nvPr>
        </p:nvPicPr>
        <p:blipFill>
          <a:blip r:embed="rId3" cstate="print"/>
          <a:srcRect/>
          <a:stretch>
            <a:fillRect/>
          </a:stretch>
        </p:blipFill>
        <p:spPr bwMode="auto">
          <a:xfrm>
            <a:off x="1000100" y="2214554"/>
            <a:ext cx="3151124" cy="4125916"/>
          </a:xfrm>
          <a:prstGeom prst="rect">
            <a:avLst/>
          </a:prstGeom>
          <a:noFill/>
        </p:spPr>
      </p:pic>
      <p:pic>
        <p:nvPicPr>
          <p:cNvPr id="1027" name="Picture 3" descr="H:\Новая папка (4)\N8F77F1758D2C.jpg"/>
          <p:cNvPicPr>
            <a:picLocks noGrp="1" noChangeAspect="1" noChangeArrowheads="1"/>
          </p:cNvPicPr>
          <p:nvPr>
            <p:ph sz="half" idx="2"/>
          </p:nvPr>
        </p:nvPicPr>
        <p:blipFill>
          <a:blip r:embed="rId4" cstate="print"/>
          <a:srcRect/>
          <a:stretch>
            <a:fillRect/>
          </a:stretch>
        </p:blipFill>
        <p:spPr bwMode="auto">
          <a:xfrm>
            <a:off x="4714876" y="2214554"/>
            <a:ext cx="3286148" cy="4143404"/>
          </a:xfrm>
          <a:prstGeom prst="rect">
            <a:avLst/>
          </a:prstGeom>
          <a:noFill/>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0" fill="hold"/>
                                        <p:tgtEl>
                                          <p:spTgt spid="1026"/>
                                        </p:tgtEl>
                                        <p:attrNameLst>
                                          <p:attrName>ppt_w</p:attrName>
                                        </p:attrNameLst>
                                      </p:cBhvr>
                                      <p:tavLst>
                                        <p:tav tm="0">
                                          <p:val>
                                            <p:fltVal val="0"/>
                                          </p:val>
                                        </p:tav>
                                        <p:tav tm="100000">
                                          <p:val>
                                            <p:strVal val="#ppt_w"/>
                                          </p:val>
                                        </p:tav>
                                      </p:tavLst>
                                    </p:anim>
                                    <p:anim calcmode="lin" valueType="num">
                                      <p:cBhvr>
                                        <p:cTn id="8" dur="5000" fill="hold"/>
                                        <p:tgtEl>
                                          <p:spTgt spid="1026"/>
                                        </p:tgtEl>
                                        <p:attrNameLst>
                                          <p:attrName>ppt_h</p:attrName>
                                        </p:attrNameLst>
                                      </p:cBhvr>
                                      <p:tavLst>
                                        <p:tav tm="0">
                                          <p:val>
                                            <p:fltVal val="0"/>
                                          </p:val>
                                        </p:tav>
                                        <p:tav tm="100000">
                                          <p:val>
                                            <p:strVal val="#ppt_h"/>
                                          </p:val>
                                        </p:tav>
                                      </p:tavLst>
                                    </p:anim>
                                    <p:animEffect transition="in" filter="fade">
                                      <p:cBhvr>
                                        <p:cTn id="9" dur="5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0" fill="hold"/>
                                        <p:tgtEl>
                                          <p:spTgt spid="1027"/>
                                        </p:tgtEl>
                                        <p:attrNameLst>
                                          <p:attrName>ppt_w</p:attrName>
                                        </p:attrNameLst>
                                      </p:cBhvr>
                                      <p:tavLst>
                                        <p:tav tm="0">
                                          <p:val>
                                            <p:fltVal val="0"/>
                                          </p:val>
                                        </p:tav>
                                        <p:tav tm="100000">
                                          <p:val>
                                            <p:strVal val="#ppt_w"/>
                                          </p:val>
                                        </p:tav>
                                      </p:tavLst>
                                    </p:anim>
                                    <p:anim calcmode="lin" valueType="num">
                                      <p:cBhvr>
                                        <p:cTn id="15" dur="5000" fill="hold"/>
                                        <p:tgtEl>
                                          <p:spTgt spid="1027"/>
                                        </p:tgtEl>
                                        <p:attrNameLst>
                                          <p:attrName>ppt_h</p:attrName>
                                        </p:attrNameLst>
                                      </p:cBhvr>
                                      <p:tavLst>
                                        <p:tav tm="0">
                                          <p:val>
                                            <p:fltVal val="0"/>
                                          </p:val>
                                        </p:tav>
                                        <p:tav tm="100000">
                                          <p:val>
                                            <p:strVal val="#ppt_h"/>
                                          </p:val>
                                        </p:tav>
                                      </p:tavLst>
                                    </p:anim>
                                    <p:animEffect transition="in" filter="fade">
                                      <p:cBhvr>
                                        <p:cTn id="16" dur="50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0" fill="hold"/>
                                        <p:tgtEl>
                                          <p:spTgt spid="9"/>
                                        </p:tgtEl>
                                        <p:attrNameLst>
                                          <p:attrName>ppt_w</p:attrName>
                                        </p:attrNameLst>
                                      </p:cBhvr>
                                      <p:tavLst>
                                        <p:tav tm="0">
                                          <p:val>
                                            <p:strVal val="#ppt_w*0.70"/>
                                          </p:val>
                                        </p:tav>
                                        <p:tav tm="100000">
                                          <p:val>
                                            <p:strVal val="#ppt_w"/>
                                          </p:val>
                                        </p:tav>
                                      </p:tavLst>
                                    </p:anim>
                                    <p:anim calcmode="lin" valueType="num">
                                      <p:cBhvr>
                                        <p:cTn id="22" dur="5000" fill="hold"/>
                                        <p:tgtEl>
                                          <p:spTgt spid="9"/>
                                        </p:tgtEl>
                                        <p:attrNameLst>
                                          <p:attrName>ppt_h</p:attrName>
                                        </p:attrNameLst>
                                      </p:cBhvr>
                                      <p:tavLst>
                                        <p:tav tm="0">
                                          <p:val>
                                            <p:strVal val="#ppt_h"/>
                                          </p:val>
                                        </p:tav>
                                        <p:tav tm="100000">
                                          <p:val>
                                            <p:strVal val="#ppt_h"/>
                                          </p:val>
                                        </p:tav>
                                      </p:tavLst>
                                    </p:anim>
                                    <p:animEffect transition="in" filter="fade">
                                      <p:cBhvr>
                                        <p:cTn id="23"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normAutofit fontScale="90000"/>
          </a:bodyPr>
          <a:lstStyle/>
          <a:p>
            <a:pPr eaLnBrk="1" hangingPunct="1">
              <a:defRPr/>
            </a:pPr>
            <a:r>
              <a:rPr lang="ru-RU" b="1" smtClean="0">
                <a:solidFill>
                  <a:srgbClr val="D60093"/>
                </a:solidFill>
                <a:effectLst>
                  <a:outerShdw blurRad="38100" dist="38100" dir="2700000" algn="tl">
                    <a:srgbClr val="C0C0C0"/>
                  </a:outerShdw>
                </a:effectLst>
                <a:latin typeface="Times New Roman" pitchFamily="18" charset="0"/>
              </a:rPr>
              <a:t>Внутренние поверхности передних зубов:</a:t>
            </a:r>
          </a:p>
        </p:txBody>
      </p:sp>
      <p:sp>
        <p:nvSpPr>
          <p:cNvPr id="174083" name="Rectangle 3"/>
          <p:cNvSpPr>
            <a:spLocks noGrp="1" noChangeArrowheads="1"/>
          </p:cNvSpPr>
          <p:nvPr>
            <p:ph type="body" idx="1"/>
          </p:nvPr>
        </p:nvSpPr>
        <p:spPr>
          <a:xfrm>
            <a:off x="457200" y="2209800"/>
            <a:ext cx="3733800" cy="3916363"/>
          </a:xfrm>
        </p:spPr>
        <p:txBody>
          <a:bodyPr/>
          <a:lstStyle/>
          <a:p>
            <a:pPr eaLnBrk="1" hangingPunct="1">
              <a:buFontTx/>
              <a:buNone/>
              <a:defRPr/>
            </a:pPr>
            <a:r>
              <a:rPr lang="ru-RU" smtClean="0"/>
              <a:t>   </a:t>
            </a:r>
            <a:r>
              <a:rPr lang="ru-RU" b="1" smtClean="0">
                <a:effectLst>
                  <a:outerShdw blurRad="38100" dist="38100" dir="2700000" algn="tl">
                    <a:srgbClr val="C0C0C0"/>
                  </a:outerShdw>
                </a:effectLst>
                <a:latin typeface="Times New Roman" pitchFamily="18" charset="0"/>
              </a:rPr>
              <a:t>зубная щетка располагается вертикально, направление движения – от десны к  краю зуба.</a:t>
            </a:r>
          </a:p>
        </p:txBody>
      </p:sp>
      <p:pic>
        <p:nvPicPr>
          <p:cNvPr id="174084" name="Picture 4" descr="очищение внутренних поверхностей жевательных зубов, стоматология Евродент"/>
          <p:cNvPicPr>
            <a:picLocks noChangeAspect="1" noChangeArrowheads="1"/>
          </p:cNvPicPr>
          <p:nvPr/>
        </p:nvPicPr>
        <p:blipFill>
          <a:blip r:embed="rId2"/>
          <a:srcRect/>
          <a:stretch>
            <a:fillRect/>
          </a:stretch>
        </p:blipFill>
        <p:spPr bwMode="auto">
          <a:xfrm>
            <a:off x="4648200" y="1828800"/>
            <a:ext cx="4167188" cy="4167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74082"/>
                                        </p:tgtEl>
                                        <p:attrNameLst>
                                          <p:attrName>style.visibility</p:attrName>
                                        </p:attrNameLst>
                                      </p:cBhvr>
                                      <p:to>
                                        <p:strVal val="visible"/>
                                      </p:to>
                                    </p:set>
                                    <p:animEffect transition="in" filter="wedge">
                                      <p:cBhvr>
                                        <p:cTn id="7" dur="1000"/>
                                        <p:tgtEl>
                                          <p:spTgt spid="174082"/>
                                        </p:tgtEl>
                                      </p:cBhvr>
                                    </p:animEffect>
                                  </p:childTnLst>
                                </p:cTn>
                              </p:par>
                            </p:childTnLst>
                          </p:cTn>
                        </p:par>
                        <p:par>
                          <p:cTn id="8" fill="hold">
                            <p:stCondLst>
                              <p:cond delay="1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74083">
                                            <p:txEl>
                                              <p:pRg st="0" end="0"/>
                                            </p:txEl>
                                          </p:spTgt>
                                        </p:tgtEl>
                                        <p:attrNameLst>
                                          <p:attrName>style.visibility</p:attrName>
                                        </p:attrNameLst>
                                      </p:cBhvr>
                                      <p:to>
                                        <p:strVal val="visible"/>
                                      </p:to>
                                    </p:set>
                                    <p:anim calcmode="discrete" valueType="clr">
                                      <p:cBhvr override="childStyle">
                                        <p:cTn id="11" dur="80"/>
                                        <p:tgtEl>
                                          <p:spTgt spid="17408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74083">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174083">
                                            <p:txEl>
                                              <p:pRg st="0" end="0"/>
                                            </p:txEl>
                                          </p:spTgt>
                                        </p:tgtEl>
                                        <p:attrNameLst>
                                          <p:attrName>fill.type</p:attrName>
                                        </p:attrNameLst>
                                      </p:cBhvr>
                                      <p:to>
                                        <p:strVal val="solid"/>
                                      </p:to>
                                    </p:set>
                                  </p:childTnLst>
                                </p:cTn>
                              </p:par>
                            </p:childTnLst>
                          </p:cTn>
                        </p:par>
                        <p:par>
                          <p:cTn id="14" fill="hold">
                            <p:stCondLst>
                              <p:cond delay="3960"/>
                            </p:stCondLst>
                            <p:childTnLst>
                              <p:par>
                                <p:cTn id="15" presetID="23" presetClass="entr" presetSubtype="16" fill="hold" nodeType="afterEffect">
                                  <p:stCondLst>
                                    <p:cond delay="0"/>
                                  </p:stCondLst>
                                  <p:childTnLst>
                                    <p:set>
                                      <p:cBhvr>
                                        <p:cTn id="16" dur="1" fill="hold">
                                          <p:stCondLst>
                                            <p:cond delay="0"/>
                                          </p:stCondLst>
                                        </p:cTn>
                                        <p:tgtEl>
                                          <p:spTgt spid="174084"/>
                                        </p:tgtEl>
                                        <p:attrNameLst>
                                          <p:attrName>style.visibility</p:attrName>
                                        </p:attrNameLst>
                                      </p:cBhvr>
                                      <p:to>
                                        <p:strVal val="visible"/>
                                      </p:to>
                                    </p:set>
                                    <p:anim calcmode="lin" valueType="num">
                                      <p:cBhvr>
                                        <p:cTn id="17" dur="1000" fill="hold"/>
                                        <p:tgtEl>
                                          <p:spTgt spid="174084"/>
                                        </p:tgtEl>
                                        <p:attrNameLst>
                                          <p:attrName>ppt_w</p:attrName>
                                        </p:attrNameLst>
                                      </p:cBhvr>
                                      <p:tavLst>
                                        <p:tav tm="0">
                                          <p:val>
                                            <p:fltVal val="0"/>
                                          </p:val>
                                        </p:tav>
                                        <p:tav tm="100000">
                                          <p:val>
                                            <p:strVal val="#ppt_w"/>
                                          </p:val>
                                        </p:tav>
                                      </p:tavLst>
                                    </p:anim>
                                    <p:anim calcmode="lin" valueType="num">
                                      <p:cBhvr>
                                        <p:cTn id="18" dur="1000" fill="hold"/>
                                        <p:tgtEl>
                                          <p:spTgt spid="1740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p:bldP spid="17408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fontScale="90000"/>
          </a:bodyPr>
          <a:lstStyle/>
          <a:p>
            <a:pPr eaLnBrk="1" hangingPunct="1">
              <a:defRPr/>
            </a:pPr>
            <a:r>
              <a:rPr lang="ru-RU" b="1" smtClean="0">
                <a:solidFill>
                  <a:srgbClr val="D60093"/>
                </a:solidFill>
                <a:effectLst>
                  <a:outerShdw blurRad="38100" dist="38100" dir="2700000" algn="tl">
                    <a:srgbClr val="C0C0C0"/>
                  </a:outerShdw>
                </a:effectLst>
                <a:latin typeface="Times New Roman" pitchFamily="18" charset="0"/>
              </a:rPr>
              <a:t>Жевательные поверхности зубов:</a:t>
            </a:r>
            <a:r>
              <a:rPr lang="ru-RU" smtClean="0"/>
              <a:t> </a:t>
            </a:r>
          </a:p>
        </p:txBody>
      </p:sp>
      <p:sp>
        <p:nvSpPr>
          <p:cNvPr id="175107" name="Rectangle 3"/>
          <p:cNvSpPr>
            <a:spLocks noGrp="1" noChangeArrowheads="1"/>
          </p:cNvSpPr>
          <p:nvPr>
            <p:ph type="body" idx="1"/>
          </p:nvPr>
        </p:nvSpPr>
        <p:spPr>
          <a:xfrm>
            <a:off x="457200" y="2133600"/>
            <a:ext cx="3886200" cy="3992563"/>
          </a:xfrm>
        </p:spPr>
        <p:txBody>
          <a:bodyPr/>
          <a:lstStyle/>
          <a:p>
            <a:pPr eaLnBrk="1" hangingPunct="1">
              <a:buFontTx/>
              <a:buNone/>
              <a:defRPr/>
            </a:pPr>
            <a:r>
              <a:rPr lang="ru-RU" smtClean="0"/>
              <a:t>   </a:t>
            </a:r>
            <a:r>
              <a:rPr lang="ru-RU" b="1" smtClean="0">
                <a:effectLst>
                  <a:outerShdw blurRad="38100" dist="38100" dir="2700000" algn="tl">
                    <a:srgbClr val="C0C0C0"/>
                  </a:outerShdw>
                </a:effectLst>
                <a:latin typeface="Times New Roman" pitchFamily="18" charset="0"/>
              </a:rPr>
              <a:t>зубную щетку располагают горизонтально    и производят чистящие движения.</a:t>
            </a:r>
            <a:r>
              <a:rPr lang="ru-RU" smtClean="0"/>
              <a:t> </a:t>
            </a:r>
          </a:p>
        </p:txBody>
      </p:sp>
      <p:pic>
        <p:nvPicPr>
          <p:cNvPr id="175108" name="Picture 4" descr="очищение жевательных поверхностей зубов, стоматологическая клиника Евродент"/>
          <p:cNvPicPr>
            <a:picLocks noChangeAspect="1" noChangeArrowheads="1"/>
          </p:cNvPicPr>
          <p:nvPr/>
        </p:nvPicPr>
        <p:blipFill>
          <a:blip r:embed="rId2"/>
          <a:srcRect/>
          <a:stretch>
            <a:fillRect/>
          </a:stretch>
        </p:blipFill>
        <p:spPr bwMode="auto">
          <a:xfrm>
            <a:off x="4495800" y="1828800"/>
            <a:ext cx="4295775" cy="4270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wedge">
                                      <p:cBhvr>
                                        <p:cTn id="7" dur="1000"/>
                                        <p:tgtEl>
                                          <p:spTgt spid="175106"/>
                                        </p:tgtEl>
                                      </p:cBhvr>
                                    </p:animEffect>
                                  </p:childTnLst>
                                </p:cTn>
                              </p:par>
                            </p:childTnLst>
                          </p:cTn>
                        </p:par>
                        <p:par>
                          <p:cTn id="8" fill="hold">
                            <p:stCondLst>
                              <p:cond delay="10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175107">
                                            <p:txEl>
                                              <p:pRg st="0" end="0"/>
                                            </p:txEl>
                                          </p:spTgt>
                                        </p:tgtEl>
                                        <p:attrNameLst>
                                          <p:attrName>style.visibility</p:attrName>
                                        </p:attrNameLst>
                                      </p:cBhvr>
                                      <p:to>
                                        <p:strVal val="visible"/>
                                      </p:to>
                                    </p:set>
                                    <p:anim calcmode="discrete" valueType="clr">
                                      <p:cBhvr override="childStyle">
                                        <p:cTn id="11" dur="80"/>
                                        <p:tgtEl>
                                          <p:spTgt spid="1751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75107">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175107">
                                            <p:txEl>
                                              <p:pRg st="0" end="0"/>
                                            </p:txEl>
                                          </p:spTgt>
                                        </p:tgtEl>
                                        <p:attrNameLst>
                                          <p:attrName>fill.type</p:attrName>
                                        </p:attrNameLst>
                                      </p:cBhvr>
                                      <p:to>
                                        <p:strVal val="solid"/>
                                      </p:to>
                                    </p:set>
                                  </p:childTnLst>
                                </p:cTn>
                              </p:par>
                            </p:childTnLst>
                          </p:cTn>
                        </p:par>
                        <p:par>
                          <p:cTn id="14" fill="hold">
                            <p:stCondLst>
                              <p:cond delay="3560"/>
                            </p:stCondLst>
                            <p:childTnLst>
                              <p:par>
                                <p:cTn id="15" presetID="23" presetClass="entr" presetSubtype="16" fill="hold" nodeType="afterEffect">
                                  <p:stCondLst>
                                    <p:cond delay="0"/>
                                  </p:stCondLst>
                                  <p:childTnLst>
                                    <p:set>
                                      <p:cBhvr>
                                        <p:cTn id="16" dur="1" fill="hold">
                                          <p:stCondLst>
                                            <p:cond delay="0"/>
                                          </p:stCondLst>
                                        </p:cTn>
                                        <p:tgtEl>
                                          <p:spTgt spid="175108"/>
                                        </p:tgtEl>
                                        <p:attrNameLst>
                                          <p:attrName>style.visibility</p:attrName>
                                        </p:attrNameLst>
                                      </p:cBhvr>
                                      <p:to>
                                        <p:strVal val="visible"/>
                                      </p:to>
                                    </p:set>
                                    <p:anim calcmode="lin" valueType="num">
                                      <p:cBhvr>
                                        <p:cTn id="17" dur="1000" fill="hold"/>
                                        <p:tgtEl>
                                          <p:spTgt spid="175108"/>
                                        </p:tgtEl>
                                        <p:attrNameLst>
                                          <p:attrName>ppt_w</p:attrName>
                                        </p:attrNameLst>
                                      </p:cBhvr>
                                      <p:tavLst>
                                        <p:tav tm="0">
                                          <p:val>
                                            <p:fltVal val="0"/>
                                          </p:val>
                                        </p:tav>
                                        <p:tav tm="100000">
                                          <p:val>
                                            <p:strVal val="#ppt_w"/>
                                          </p:val>
                                        </p:tav>
                                      </p:tavLst>
                                    </p:anim>
                                    <p:anim calcmode="lin" valueType="num">
                                      <p:cBhvr>
                                        <p:cTn id="18" dur="1000" fill="hold"/>
                                        <p:tgtEl>
                                          <p:spTgt spid="1751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idx="4294967295"/>
          </p:nvPr>
        </p:nvSpPr>
        <p:spPr>
          <a:xfrm>
            <a:off x="0" y="274638"/>
            <a:ext cx="8229600" cy="715962"/>
          </a:xfrm>
        </p:spPr>
        <p:txBody>
          <a:bodyPr/>
          <a:lstStyle/>
          <a:p>
            <a:pPr eaLnBrk="1" hangingPunct="1">
              <a:defRPr/>
            </a:pPr>
            <a:r>
              <a:rPr lang="ru-RU" sz="4000" b="1" smtClean="0">
                <a:solidFill>
                  <a:srgbClr val="D60093"/>
                </a:solidFill>
                <a:effectLst>
                  <a:outerShdw blurRad="38100" dist="38100" dir="2700000" algn="tl">
                    <a:srgbClr val="C0C0C0"/>
                  </a:outerShdw>
                </a:effectLst>
                <a:latin typeface="Times New Roman" pitchFamily="18" charset="0"/>
              </a:rPr>
              <a:t>Советы </a:t>
            </a:r>
          </a:p>
        </p:txBody>
      </p:sp>
      <p:sp>
        <p:nvSpPr>
          <p:cNvPr id="176131" name="Rectangle 3"/>
          <p:cNvSpPr>
            <a:spLocks noGrp="1" noChangeArrowheads="1"/>
          </p:cNvSpPr>
          <p:nvPr>
            <p:ph type="body" idx="4294967295"/>
          </p:nvPr>
        </p:nvSpPr>
        <p:spPr>
          <a:xfrm>
            <a:off x="457200" y="990600"/>
            <a:ext cx="8458200" cy="3611563"/>
          </a:xfrm>
        </p:spPr>
        <p:txBody>
          <a:bodyPr/>
          <a:lstStyle/>
          <a:p>
            <a:pPr eaLnBrk="1" hangingPunct="1">
              <a:buFontTx/>
              <a:buNone/>
              <a:defRPr/>
            </a:pPr>
            <a:r>
              <a:rPr lang="ru-RU" sz="2800" b="1" smtClean="0">
                <a:effectLst>
                  <a:outerShdw blurRad="38100" dist="38100" dir="2700000" algn="tl">
                    <a:srgbClr val="C0C0C0"/>
                  </a:outerShdw>
                </a:effectLst>
                <a:latin typeface="Times New Roman" pitchFamily="18" charset="0"/>
                <a:sym typeface="Wingdings" pitchFamily="2" charset="2"/>
              </a:rPr>
              <a:t></a:t>
            </a:r>
            <a:r>
              <a:rPr lang="ru-RU" sz="2800" b="1" smtClean="0">
                <a:effectLst>
                  <a:outerShdw blurRad="38100" dist="38100" dir="2700000" algn="tl">
                    <a:srgbClr val="C0C0C0"/>
                  </a:outerShdw>
                </a:effectLst>
                <a:latin typeface="Times New Roman" pitchFamily="18" charset="0"/>
              </a:rPr>
              <a:t>Если после приема пищи нет возможности почистить зубы, нужно хотя бы тщательно прополоскать рот водой. </a:t>
            </a:r>
          </a:p>
          <a:p>
            <a:pPr eaLnBrk="1" hangingPunct="1">
              <a:buFontTx/>
              <a:buNone/>
              <a:defRPr/>
            </a:pPr>
            <a:r>
              <a:rPr lang="ru-RU" sz="2800" b="1" smtClean="0">
                <a:effectLst>
                  <a:outerShdw blurRad="38100" dist="38100" dir="2700000" algn="tl">
                    <a:srgbClr val="C0C0C0"/>
                  </a:outerShdw>
                </a:effectLst>
                <a:latin typeface="Times New Roman" pitchFamily="18" charset="0"/>
                <a:sym typeface="Wingdings" pitchFamily="2" charset="2"/>
              </a:rPr>
              <a:t></a:t>
            </a:r>
            <a:r>
              <a:rPr lang="ru-RU" sz="2800" b="1" smtClean="0">
                <a:effectLst>
                  <a:outerShdw blurRad="38100" dist="38100" dir="2700000" algn="tl">
                    <a:srgbClr val="C0C0C0"/>
                  </a:outerShdw>
                </a:effectLst>
                <a:latin typeface="Times New Roman" pitchFamily="18" charset="0"/>
              </a:rPr>
              <a:t>Хороший результат так же дает применение жевательной резинки без сахара. Но при этом необходимо помнить, что жевательную резинку нужно жевать после еды не более 10 минут.</a:t>
            </a:r>
          </a:p>
        </p:txBody>
      </p:sp>
      <p:pic>
        <p:nvPicPr>
          <p:cNvPr id="176137" name="Picture 9" descr="Рисунок1"/>
          <p:cNvPicPr>
            <a:picLocks noChangeAspect="1" noChangeArrowheads="1"/>
          </p:cNvPicPr>
          <p:nvPr/>
        </p:nvPicPr>
        <p:blipFill>
          <a:blip r:embed="rId2"/>
          <a:srcRect/>
          <a:stretch>
            <a:fillRect/>
          </a:stretch>
        </p:blipFill>
        <p:spPr bwMode="auto">
          <a:xfrm>
            <a:off x="7391400" y="5410200"/>
            <a:ext cx="1192213" cy="1447800"/>
          </a:xfrm>
          <a:prstGeom prst="rect">
            <a:avLst/>
          </a:prstGeom>
          <a:noFill/>
          <a:ln w="9525">
            <a:noFill/>
            <a:miter lim="800000"/>
            <a:headEnd/>
            <a:tailEnd/>
          </a:ln>
        </p:spPr>
      </p:pic>
      <p:pic>
        <p:nvPicPr>
          <p:cNvPr id="176138" name="Picture 10" descr="Рисунок1"/>
          <p:cNvPicPr>
            <a:picLocks noChangeAspect="1" noChangeArrowheads="1"/>
          </p:cNvPicPr>
          <p:nvPr/>
        </p:nvPicPr>
        <p:blipFill>
          <a:blip r:embed="rId3"/>
          <a:srcRect/>
          <a:stretch>
            <a:fillRect/>
          </a:stretch>
        </p:blipFill>
        <p:spPr bwMode="auto">
          <a:xfrm>
            <a:off x="6172200" y="5410200"/>
            <a:ext cx="1192213" cy="1447800"/>
          </a:xfrm>
          <a:prstGeom prst="rect">
            <a:avLst/>
          </a:prstGeom>
          <a:noFill/>
          <a:ln w="9525">
            <a:noFill/>
            <a:miter lim="800000"/>
            <a:headEnd/>
            <a:tailEnd/>
          </a:ln>
        </p:spPr>
      </p:pic>
      <p:pic>
        <p:nvPicPr>
          <p:cNvPr id="176139" name="Picture 11" descr="Рисунок1"/>
          <p:cNvPicPr>
            <a:picLocks noChangeAspect="1" noChangeArrowheads="1"/>
          </p:cNvPicPr>
          <p:nvPr/>
        </p:nvPicPr>
        <p:blipFill>
          <a:blip r:embed="rId2"/>
          <a:srcRect/>
          <a:stretch>
            <a:fillRect/>
          </a:stretch>
        </p:blipFill>
        <p:spPr bwMode="auto">
          <a:xfrm>
            <a:off x="5029200" y="5410200"/>
            <a:ext cx="1192213" cy="1447800"/>
          </a:xfrm>
          <a:prstGeom prst="rect">
            <a:avLst/>
          </a:prstGeom>
          <a:noFill/>
          <a:ln w="9525">
            <a:noFill/>
            <a:miter lim="800000"/>
            <a:headEnd/>
            <a:tailEnd/>
          </a:ln>
        </p:spPr>
      </p:pic>
      <p:pic>
        <p:nvPicPr>
          <p:cNvPr id="176140" name="Picture 12" descr="Рисунок1"/>
          <p:cNvPicPr>
            <a:picLocks noChangeAspect="1" noChangeArrowheads="1"/>
          </p:cNvPicPr>
          <p:nvPr/>
        </p:nvPicPr>
        <p:blipFill>
          <a:blip r:embed="rId3"/>
          <a:srcRect/>
          <a:stretch>
            <a:fillRect/>
          </a:stretch>
        </p:blipFill>
        <p:spPr bwMode="auto">
          <a:xfrm>
            <a:off x="3886200" y="5410200"/>
            <a:ext cx="1192213" cy="1447800"/>
          </a:xfrm>
          <a:prstGeom prst="rect">
            <a:avLst/>
          </a:prstGeom>
          <a:noFill/>
          <a:ln w="9525">
            <a:noFill/>
            <a:miter lim="800000"/>
            <a:headEnd/>
            <a:tailEnd/>
          </a:ln>
        </p:spPr>
      </p:pic>
      <p:pic>
        <p:nvPicPr>
          <p:cNvPr id="176141" name="Picture 13" descr="Рисунок1"/>
          <p:cNvPicPr>
            <a:picLocks noChangeAspect="1" noChangeArrowheads="1"/>
          </p:cNvPicPr>
          <p:nvPr/>
        </p:nvPicPr>
        <p:blipFill>
          <a:blip r:embed="rId2"/>
          <a:srcRect/>
          <a:stretch>
            <a:fillRect/>
          </a:stretch>
        </p:blipFill>
        <p:spPr bwMode="auto">
          <a:xfrm>
            <a:off x="2716213" y="5410200"/>
            <a:ext cx="1192212" cy="1447800"/>
          </a:xfrm>
          <a:prstGeom prst="rect">
            <a:avLst/>
          </a:prstGeom>
          <a:noFill/>
          <a:ln w="9525">
            <a:noFill/>
            <a:miter lim="800000"/>
            <a:headEnd/>
            <a:tailEnd/>
          </a:ln>
        </p:spPr>
      </p:pic>
      <p:pic>
        <p:nvPicPr>
          <p:cNvPr id="176142" name="Picture 14" descr="Рисунок1"/>
          <p:cNvPicPr>
            <a:picLocks noChangeAspect="1" noChangeArrowheads="1"/>
          </p:cNvPicPr>
          <p:nvPr/>
        </p:nvPicPr>
        <p:blipFill>
          <a:blip r:embed="rId3"/>
          <a:srcRect/>
          <a:stretch>
            <a:fillRect/>
          </a:stretch>
        </p:blipFill>
        <p:spPr bwMode="auto">
          <a:xfrm>
            <a:off x="1600200" y="5410200"/>
            <a:ext cx="1192213" cy="1447800"/>
          </a:xfrm>
          <a:prstGeom prst="rect">
            <a:avLst/>
          </a:prstGeom>
          <a:noFill/>
          <a:ln w="9525">
            <a:noFill/>
            <a:miter lim="800000"/>
            <a:headEnd/>
            <a:tailEnd/>
          </a:ln>
        </p:spPr>
      </p:pic>
      <p:pic>
        <p:nvPicPr>
          <p:cNvPr id="176143" name="Picture 15" descr="Рисунок1"/>
          <p:cNvPicPr>
            <a:picLocks noChangeAspect="1" noChangeArrowheads="1"/>
          </p:cNvPicPr>
          <p:nvPr/>
        </p:nvPicPr>
        <p:blipFill>
          <a:blip r:embed="rId2"/>
          <a:srcRect/>
          <a:stretch>
            <a:fillRect/>
          </a:stretch>
        </p:blipFill>
        <p:spPr bwMode="auto">
          <a:xfrm>
            <a:off x="457200" y="5410200"/>
            <a:ext cx="1192213" cy="1447800"/>
          </a:xfrm>
          <a:prstGeom prst="rect">
            <a:avLst/>
          </a:prstGeom>
          <a:noFill/>
          <a:ln w="9525">
            <a:noFill/>
            <a:miter lim="800000"/>
            <a:headEnd/>
            <a:tailEnd/>
          </a:ln>
        </p:spPr>
      </p:pic>
      <p:sp>
        <p:nvSpPr>
          <p:cNvPr id="13323" name="AutoShape 18"/>
          <p:cNvSpPr>
            <a:spLocks noChangeArrowheads="1"/>
          </p:cNvSpPr>
          <p:nvPr/>
        </p:nvSpPr>
        <p:spPr bwMode="auto">
          <a:xfrm>
            <a:off x="8710613" y="6400800"/>
            <a:ext cx="433387" cy="457200"/>
          </a:xfrm>
          <a:prstGeom prst="actionButtonHome">
            <a:avLst/>
          </a:prstGeom>
          <a:solidFill>
            <a:schemeClr val="bg1"/>
          </a:solidFill>
          <a:ln w="9525">
            <a:noFill/>
            <a:miter lim="800000"/>
            <a:headEnd/>
            <a:tailEnd/>
          </a:ln>
        </p:spPr>
        <p:txBody>
          <a:bodyPr wrap="none" anchor="ctr"/>
          <a:lstStyle/>
          <a:p>
            <a:endParaRPr lang="ru-RU"/>
          </a:p>
        </p:txBody>
      </p:sp>
      <p:pic>
        <p:nvPicPr>
          <p:cNvPr id="13324" name="Picture 19" descr="tooth_waving_sx">
            <a:hlinkClick r:id="rId4" action="ppaction://hlinkfile"/>
          </p:cNvPr>
          <p:cNvPicPr>
            <a:picLocks noChangeAspect="1" noChangeArrowheads="1" noCrop="1"/>
          </p:cNvPicPr>
          <p:nvPr/>
        </p:nvPicPr>
        <p:blipFill>
          <a:blip r:embed="rId5"/>
          <a:srcRect/>
          <a:stretch>
            <a:fillRect/>
          </a:stretch>
        </p:blipFill>
        <p:spPr bwMode="auto">
          <a:xfrm>
            <a:off x="6019800" y="4572000"/>
            <a:ext cx="857250" cy="857250"/>
          </a:xfrm>
          <a:prstGeom prst="rect">
            <a:avLst/>
          </a:prstGeom>
          <a:noFill/>
          <a:ln w="9525">
            <a:noFill/>
            <a:miter lim="800000"/>
            <a:headEnd/>
            <a:tailEnd/>
          </a:ln>
        </p:spPr>
      </p:pic>
      <p:pic>
        <p:nvPicPr>
          <p:cNvPr id="13325" name="Picture 20" descr="tooth_waving_sx">
            <a:hlinkClick r:id="rId4" action="ppaction://hlinkfile"/>
          </p:cNvPr>
          <p:cNvPicPr>
            <a:picLocks noChangeAspect="1" noChangeArrowheads="1" noCrop="1"/>
          </p:cNvPicPr>
          <p:nvPr/>
        </p:nvPicPr>
        <p:blipFill>
          <a:blip r:embed="rId5"/>
          <a:srcRect/>
          <a:stretch>
            <a:fillRect/>
          </a:stretch>
        </p:blipFill>
        <p:spPr bwMode="auto">
          <a:xfrm flipH="1">
            <a:off x="5257800" y="4572000"/>
            <a:ext cx="838200" cy="838200"/>
          </a:xfrm>
          <a:prstGeom prst="rect">
            <a:avLst/>
          </a:prstGeom>
          <a:noFill/>
          <a:ln w="9525">
            <a:noFill/>
            <a:miter lim="800000"/>
            <a:headEnd/>
            <a:tailEnd/>
          </a:ln>
        </p:spPr>
      </p:pic>
      <p:pic>
        <p:nvPicPr>
          <p:cNvPr id="13326" name="Picture 22" descr="tooth_waving_sx">
            <a:hlinkClick r:id="rId4" action="ppaction://hlinkfile"/>
          </p:cNvPr>
          <p:cNvPicPr>
            <a:picLocks noChangeAspect="1" noChangeArrowheads="1" noCrop="1"/>
          </p:cNvPicPr>
          <p:nvPr/>
        </p:nvPicPr>
        <p:blipFill>
          <a:blip r:embed="rId5"/>
          <a:srcRect/>
          <a:stretch>
            <a:fillRect/>
          </a:stretch>
        </p:blipFill>
        <p:spPr bwMode="auto">
          <a:xfrm>
            <a:off x="4419600" y="4572000"/>
            <a:ext cx="857250" cy="857250"/>
          </a:xfrm>
          <a:prstGeom prst="rect">
            <a:avLst/>
          </a:prstGeom>
          <a:noFill/>
          <a:ln w="9525">
            <a:noFill/>
            <a:miter lim="800000"/>
            <a:headEnd/>
            <a:tailEnd/>
          </a:ln>
        </p:spPr>
      </p:pic>
      <p:pic>
        <p:nvPicPr>
          <p:cNvPr id="13327" name="Picture 23" descr="tooth_waving_sx">
            <a:hlinkClick r:id="rId4" action="ppaction://hlinkfile"/>
          </p:cNvPr>
          <p:cNvPicPr>
            <a:picLocks noChangeAspect="1" noChangeArrowheads="1" noCrop="1"/>
          </p:cNvPicPr>
          <p:nvPr/>
        </p:nvPicPr>
        <p:blipFill>
          <a:blip r:embed="rId5"/>
          <a:srcRect/>
          <a:stretch>
            <a:fillRect/>
          </a:stretch>
        </p:blipFill>
        <p:spPr bwMode="auto">
          <a:xfrm flipH="1">
            <a:off x="3657600" y="4572000"/>
            <a:ext cx="838200" cy="838200"/>
          </a:xfrm>
          <a:prstGeom prst="rect">
            <a:avLst/>
          </a:prstGeom>
          <a:noFill/>
          <a:ln w="9525">
            <a:noFill/>
            <a:miter lim="800000"/>
            <a:headEnd/>
            <a:tailEnd/>
          </a:ln>
        </p:spPr>
      </p:pic>
      <p:pic>
        <p:nvPicPr>
          <p:cNvPr id="13328" name="Picture 24" descr="tooth_waving_sx">
            <a:hlinkClick r:id="rId4" action="ppaction://hlinkfile"/>
          </p:cNvPr>
          <p:cNvPicPr>
            <a:picLocks noChangeAspect="1" noChangeArrowheads="1" noCrop="1"/>
          </p:cNvPicPr>
          <p:nvPr/>
        </p:nvPicPr>
        <p:blipFill>
          <a:blip r:embed="rId5"/>
          <a:srcRect/>
          <a:stretch>
            <a:fillRect/>
          </a:stretch>
        </p:blipFill>
        <p:spPr bwMode="auto">
          <a:xfrm>
            <a:off x="2819400" y="4572000"/>
            <a:ext cx="857250" cy="857250"/>
          </a:xfrm>
          <a:prstGeom prst="rect">
            <a:avLst/>
          </a:prstGeom>
          <a:noFill/>
          <a:ln w="9525">
            <a:noFill/>
            <a:miter lim="800000"/>
            <a:headEnd/>
            <a:tailEnd/>
          </a:ln>
        </p:spPr>
      </p:pic>
      <p:pic>
        <p:nvPicPr>
          <p:cNvPr id="13329" name="Picture 25" descr="tooth_waving_sx">
            <a:hlinkClick r:id="rId4" action="ppaction://hlinkfile"/>
          </p:cNvPr>
          <p:cNvPicPr>
            <a:picLocks noChangeAspect="1" noChangeArrowheads="1" noCrop="1"/>
          </p:cNvPicPr>
          <p:nvPr/>
        </p:nvPicPr>
        <p:blipFill>
          <a:blip r:embed="rId5"/>
          <a:srcRect/>
          <a:stretch>
            <a:fillRect/>
          </a:stretch>
        </p:blipFill>
        <p:spPr bwMode="auto">
          <a:xfrm>
            <a:off x="7696200" y="4572000"/>
            <a:ext cx="857250" cy="857250"/>
          </a:xfrm>
          <a:prstGeom prst="rect">
            <a:avLst/>
          </a:prstGeom>
          <a:noFill/>
          <a:ln w="9525">
            <a:noFill/>
            <a:miter lim="800000"/>
            <a:headEnd/>
            <a:tailEnd/>
          </a:ln>
        </p:spPr>
      </p:pic>
      <p:pic>
        <p:nvPicPr>
          <p:cNvPr id="13330" name="Picture 26" descr="tooth_waving_sx">
            <a:hlinkClick r:id="rId4" action="ppaction://hlinkfile"/>
          </p:cNvPr>
          <p:cNvPicPr>
            <a:picLocks noChangeAspect="1" noChangeArrowheads="1" noCrop="1"/>
          </p:cNvPicPr>
          <p:nvPr/>
        </p:nvPicPr>
        <p:blipFill>
          <a:blip r:embed="rId5"/>
          <a:srcRect/>
          <a:stretch>
            <a:fillRect/>
          </a:stretch>
        </p:blipFill>
        <p:spPr bwMode="auto">
          <a:xfrm flipH="1">
            <a:off x="6858000" y="4572000"/>
            <a:ext cx="838200" cy="838200"/>
          </a:xfrm>
          <a:prstGeom prst="rect">
            <a:avLst/>
          </a:prstGeom>
          <a:noFill/>
          <a:ln w="9525">
            <a:noFill/>
            <a:miter lim="800000"/>
            <a:headEnd/>
            <a:tailEnd/>
          </a:ln>
        </p:spPr>
      </p:pic>
      <p:pic>
        <p:nvPicPr>
          <p:cNvPr id="13331" name="Picture 27" descr="tooth_waving_sx">
            <a:hlinkClick r:id="rId4" action="ppaction://hlinkfile"/>
          </p:cNvPr>
          <p:cNvPicPr>
            <a:picLocks noChangeAspect="1" noChangeArrowheads="1" noCrop="1"/>
          </p:cNvPicPr>
          <p:nvPr/>
        </p:nvPicPr>
        <p:blipFill>
          <a:blip r:embed="rId5"/>
          <a:srcRect/>
          <a:stretch>
            <a:fillRect/>
          </a:stretch>
        </p:blipFill>
        <p:spPr bwMode="auto">
          <a:xfrm>
            <a:off x="1143000" y="4572000"/>
            <a:ext cx="857250" cy="857250"/>
          </a:xfrm>
          <a:prstGeom prst="rect">
            <a:avLst/>
          </a:prstGeom>
          <a:noFill/>
          <a:ln w="9525">
            <a:noFill/>
            <a:miter lim="800000"/>
            <a:headEnd/>
            <a:tailEnd/>
          </a:ln>
        </p:spPr>
      </p:pic>
      <p:pic>
        <p:nvPicPr>
          <p:cNvPr id="13332" name="Picture 28" descr="tooth_waving_sx">
            <a:hlinkClick r:id="rId4" action="ppaction://hlinkfile"/>
          </p:cNvPr>
          <p:cNvPicPr>
            <a:picLocks noChangeAspect="1" noChangeArrowheads="1" noCrop="1"/>
          </p:cNvPicPr>
          <p:nvPr/>
        </p:nvPicPr>
        <p:blipFill>
          <a:blip r:embed="rId5"/>
          <a:srcRect/>
          <a:stretch>
            <a:fillRect/>
          </a:stretch>
        </p:blipFill>
        <p:spPr bwMode="auto">
          <a:xfrm flipH="1">
            <a:off x="1981200" y="4572000"/>
            <a:ext cx="838200" cy="838200"/>
          </a:xfrm>
          <a:prstGeom prst="rect">
            <a:avLst/>
          </a:prstGeom>
          <a:noFill/>
          <a:ln w="9525">
            <a:noFill/>
            <a:miter lim="800000"/>
            <a:headEnd/>
            <a:tailEnd/>
          </a:ln>
        </p:spPr>
      </p:pic>
      <p:pic>
        <p:nvPicPr>
          <p:cNvPr id="13333" name="Picture 29" descr="tooth_waving_sx">
            <a:hlinkClick r:id="rId4" action="ppaction://hlinkfile"/>
          </p:cNvPr>
          <p:cNvPicPr>
            <a:picLocks noChangeAspect="1" noChangeArrowheads="1" noCrop="1"/>
          </p:cNvPicPr>
          <p:nvPr/>
        </p:nvPicPr>
        <p:blipFill>
          <a:blip r:embed="rId5"/>
          <a:srcRect/>
          <a:stretch>
            <a:fillRect/>
          </a:stretch>
        </p:blipFill>
        <p:spPr bwMode="auto">
          <a:xfrm flipH="1">
            <a:off x="304800" y="4572000"/>
            <a:ext cx="838200"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76130"/>
                                        </p:tgtEl>
                                        <p:attrNameLst>
                                          <p:attrName>style.visibility</p:attrName>
                                        </p:attrNameLst>
                                      </p:cBhvr>
                                      <p:to>
                                        <p:strVal val="visible"/>
                                      </p:to>
                                    </p:set>
                                    <p:animEffect transition="in" filter="wedge">
                                      <p:cBhvr>
                                        <p:cTn id="7" dur="2000"/>
                                        <p:tgtEl>
                                          <p:spTgt spid="176130"/>
                                        </p:tgtEl>
                                      </p:cBhvr>
                                    </p:animEffect>
                                  </p:childTnLst>
                                </p:cTn>
                              </p:par>
                              <p:par>
                                <p:cTn id="8" presetID="22" presetClass="entr" presetSubtype="4" fill="hold" nodeType="withEffect">
                                  <p:stCondLst>
                                    <p:cond delay="0"/>
                                  </p:stCondLst>
                                  <p:childTnLst>
                                    <p:set>
                                      <p:cBhvr>
                                        <p:cTn id="9" dur="1" fill="hold">
                                          <p:stCondLst>
                                            <p:cond delay="0"/>
                                          </p:stCondLst>
                                        </p:cTn>
                                        <p:tgtEl>
                                          <p:spTgt spid="176140"/>
                                        </p:tgtEl>
                                        <p:attrNameLst>
                                          <p:attrName>style.visibility</p:attrName>
                                        </p:attrNameLst>
                                      </p:cBhvr>
                                      <p:to>
                                        <p:strVal val="visible"/>
                                      </p:to>
                                    </p:set>
                                    <p:animEffect transition="in" filter="wipe(down)">
                                      <p:cBhvr>
                                        <p:cTn id="10" dur="500"/>
                                        <p:tgtEl>
                                          <p:spTgt spid="176140"/>
                                        </p:tgtEl>
                                      </p:cBhvr>
                                    </p:animEffect>
                                  </p:childTnLst>
                                </p:cTn>
                              </p:par>
                            </p:childTnLst>
                          </p:cTn>
                        </p:par>
                        <p:par>
                          <p:cTn id="11" fill="hold">
                            <p:stCondLst>
                              <p:cond delay="2000"/>
                            </p:stCondLst>
                            <p:childTnLst>
                              <p:par>
                                <p:cTn id="12" presetID="22" presetClass="entr" presetSubtype="4" fill="hold" nodeType="afterEffect">
                                  <p:stCondLst>
                                    <p:cond delay="0"/>
                                  </p:stCondLst>
                                  <p:childTnLst>
                                    <p:set>
                                      <p:cBhvr>
                                        <p:cTn id="13" dur="1" fill="hold">
                                          <p:stCondLst>
                                            <p:cond delay="0"/>
                                          </p:stCondLst>
                                        </p:cTn>
                                        <p:tgtEl>
                                          <p:spTgt spid="176141"/>
                                        </p:tgtEl>
                                        <p:attrNameLst>
                                          <p:attrName>style.visibility</p:attrName>
                                        </p:attrNameLst>
                                      </p:cBhvr>
                                      <p:to>
                                        <p:strVal val="visible"/>
                                      </p:to>
                                    </p:set>
                                    <p:animEffect transition="in" filter="wipe(down)">
                                      <p:cBhvr>
                                        <p:cTn id="14" dur="1000"/>
                                        <p:tgtEl>
                                          <p:spTgt spid="176141"/>
                                        </p:tgtEl>
                                      </p:cBhvr>
                                    </p:animEffect>
                                  </p:childTnLst>
                                </p:cTn>
                              </p:par>
                              <p:par>
                                <p:cTn id="15" presetID="22" presetClass="entr" presetSubtype="4" fill="hold" nodeType="withEffect">
                                  <p:stCondLst>
                                    <p:cond delay="0"/>
                                  </p:stCondLst>
                                  <p:childTnLst>
                                    <p:set>
                                      <p:cBhvr>
                                        <p:cTn id="16" dur="1" fill="hold">
                                          <p:stCondLst>
                                            <p:cond delay="0"/>
                                          </p:stCondLst>
                                        </p:cTn>
                                        <p:tgtEl>
                                          <p:spTgt spid="176139"/>
                                        </p:tgtEl>
                                        <p:attrNameLst>
                                          <p:attrName>style.visibility</p:attrName>
                                        </p:attrNameLst>
                                      </p:cBhvr>
                                      <p:to>
                                        <p:strVal val="visible"/>
                                      </p:to>
                                    </p:set>
                                    <p:animEffect transition="in" filter="wipe(down)">
                                      <p:cBhvr>
                                        <p:cTn id="17" dur="1000"/>
                                        <p:tgtEl>
                                          <p:spTgt spid="176139"/>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176142"/>
                                        </p:tgtEl>
                                        <p:attrNameLst>
                                          <p:attrName>style.visibility</p:attrName>
                                        </p:attrNameLst>
                                      </p:cBhvr>
                                      <p:to>
                                        <p:strVal val="visible"/>
                                      </p:to>
                                    </p:set>
                                    <p:animEffect transition="in" filter="wipe(down)">
                                      <p:cBhvr>
                                        <p:cTn id="21" dur="1000"/>
                                        <p:tgtEl>
                                          <p:spTgt spid="176142"/>
                                        </p:tgtEl>
                                      </p:cBhvr>
                                    </p:animEffect>
                                  </p:childTnLst>
                                </p:cTn>
                              </p:par>
                              <p:par>
                                <p:cTn id="22" presetID="22" presetClass="entr" presetSubtype="4" fill="hold" nodeType="withEffect">
                                  <p:stCondLst>
                                    <p:cond delay="0"/>
                                  </p:stCondLst>
                                  <p:childTnLst>
                                    <p:set>
                                      <p:cBhvr>
                                        <p:cTn id="23" dur="1" fill="hold">
                                          <p:stCondLst>
                                            <p:cond delay="0"/>
                                          </p:stCondLst>
                                        </p:cTn>
                                        <p:tgtEl>
                                          <p:spTgt spid="176138"/>
                                        </p:tgtEl>
                                        <p:attrNameLst>
                                          <p:attrName>style.visibility</p:attrName>
                                        </p:attrNameLst>
                                      </p:cBhvr>
                                      <p:to>
                                        <p:strVal val="visible"/>
                                      </p:to>
                                    </p:set>
                                    <p:animEffect transition="in" filter="wipe(down)">
                                      <p:cBhvr>
                                        <p:cTn id="24" dur="1000"/>
                                        <p:tgtEl>
                                          <p:spTgt spid="176138"/>
                                        </p:tgtEl>
                                      </p:cBhvr>
                                    </p:animEffect>
                                  </p:childTnLst>
                                </p:cTn>
                              </p:par>
                            </p:childTnLst>
                          </p:cTn>
                        </p:par>
                        <p:par>
                          <p:cTn id="25" fill="hold">
                            <p:stCondLst>
                              <p:cond delay="4000"/>
                            </p:stCondLst>
                            <p:childTnLst>
                              <p:par>
                                <p:cTn id="26" presetID="22" presetClass="entr" presetSubtype="4" fill="hold" nodeType="afterEffect">
                                  <p:stCondLst>
                                    <p:cond delay="0"/>
                                  </p:stCondLst>
                                  <p:childTnLst>
                                    <p:set>
                                      <p:cBhvr>
                                        <p:cTn id="27" dur="1" fill="hold">
                                          <p:stCondLst>
                                            <p:cond delay="0"/>
                                          </p:stCondLst>
                                        </p:cTn>
                                        <p:tgtEl>
                                          <p:spTgt spid="176143"/>
                                        </p:tgtEl>
                                        <p:attrNameLst>
                                          <p:attrName>style.visibility</p:attrName>
                                        </p:attrNameLst>
                                      </p:cBhvr>
                                      <p:to>
                                        <p:strVal val="visible"/>
                                      </p:to>
                                    </p:set>
                                    <p:animEffect transition="in" filter="wipe(down)">
                                      <p:cBhvr>
                                        <p:cTn id="28" dur="1000"/>
                                        <p:tgtEl>
                                          <p:spTgt spid="176143"/>
                                        </p:tgtEl>
                                      </p:cBhvr>
                                    </p:animEffect>
                                  </p:childTnLst>
                                </p:cTn>
                              </p:par>
                              <p:par>
                                <p:cTn id="29" presetID="22" presetClass="entr" presetSubtype="4" fill="hold" nodeType="withEffect">
                                  <p:stCondLst>
                                    <p:cond delay="0"/>
                                  </p:stCondLst>
                                  <p:childTnLst>
                                    <p:set>
                                      <p:cBhvr>
                                        <p:cTn id="30" dur="1" fill="hold">
                                          <p:stCondLst>
                                            <p:cond delay="0"/>
                                          </p:stCondLst>
                                        </p:cTn>
                                        <p:tgtEl>
                                          <p:spTgt spid="176137"/>
                                        </p:tgtEl>
                                        <p:attrNameLst>
                                          <p:attrName>style.visibility</p:attrName>
                                        </p:attrNameLst>
                                      </p:cBhvr>
                                      <p:to>
                                        <p:strVal val="visible"/>
                                      </p:to>
                                    </p:set>
                                    <p:animEffect transition="in" filter="wipe(down)">
                                      <p:cBhvr>
                                        <p:cTn id="31" dur="1000"/>
                                        <p:tgtEl>
                                          <p:spTgt spid="176137"/>
                                        </p:tgtEl>
                                      </p:cBhvr>
                                    </p:animEffect>
                                  </p:childTnLst>
                                </p:cTn>
                              </p:par>
                              <p:par>
                                <p:cTn id="32" presetID="17" presetClass="entr" presetSubtype="10" fill="hold" grpId="0" nodeType="withEffect">
                                  <p:stCondLst>
                                    <p:cond delay="0"/>
                                  </p:stCondLst>
                                  <p:childTnLst>
                                    <p:set>
                                      <p:cBhvr>
                                        <p:cTn id="33" dur="1" fill="hold">
                                          <p:stCondLst>
                                            <p:cond delay="0"/>
                                          </p:stCondLst>
                                        </p:cTn>
                                        <p:tgtEl>
                                          <p:spTgt spid="176131">
                                            <p:txEl>
                                              <p:pRg st="0" end="0"/>
                                            </p:txEl>
                                          </p:spTgt>
                                        </p:tgtEl>
                                        <p:attrNameLst>
                                          <p:attrName>style.visibility</p:attrName>
                                        </p:attrNameLst>
                                      </p:cBhvr>
                                      <p:to>
                                        <p:strVal val="visible"/>
                                      </p:to>
                                    </p:set>
                                    <p:anim calcmode="lin" valueType="num">
                                      <p:cBhvr>
                                        <p:cTn id="34" dur="1000" fill="hold"/>
                                        <p:tgtEl>
                                          <p:spTgt spid="176131">
                                            <p:txEl>
                                              <p:pRg st="0" end="0"/>
                                            </p:txEl>
                                          </p:spTgt>
                                        </p:tgtEl>
                                        <p:attrNameLst>
                                          <p:attrName>ppt_w</p:attrName>
                                        </p:attrNameLst>
                                      </p:cBhvr>
                                      <p:tavLst>
                                        <p:tav tm="0">
                                          <p:val>
                                            <p:fltVal val="0"/>
                                          </p:val>
                                        </p:tav>
                                        <p:tav tm="100000">
                                          <p:val>
                                            <p:strVal val="#ppt_w"/>
                                          </p:val>
                                        </p:tav>
                                      </p:tavLst>
                                    </p:anim>
                                    <p:anim calcmode="lin" valueType="num">
                                      <p:cBhvr>
                                        <p:cTn id="35" dur="1000" fill="hold"/>
                                        <p:tgtEl>
                                          <p:spTgt spid="17613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176131">
                                            <p:txEl>
                                              <p:pRg st="1" end="1"/>
                                            </p:txEl>
                                          </p:spTgt>
                                        </p:tgtEl>
                                        <p:attrNameLst>
                                          <p:attrName>style.visibility</p:attrName>
                                        </p:attrNameLst>
                                      </p:cBhvr>
                                      <p:to>
                                        <p:strVal val="visible"/>
                                      </p:to>
                                    </p:set>
                                    <p:anim calcmode="lin" valueType="num">
                                      <p:cBhvr>
                                        <p:cTn id="40" dur="1000" fill="hold"/>
                                        <p:tgtEl>
                                          <p:spTgt spid="176131">
                                            <p:txEl>
                                              <p:pRg st="1" end="1"/>
                                            </p:txEl>
                                          </p:spTgt>
                                        </p:tgtEl>
                                        <p:attrNameLst>
                                          <p:attrName>ppt_w</p:attrName>
                                        </p:attrNameLst>
                                      </p:cBhvr>
                                      <p:tavLst>
                                        <p:tav tm="0">
                                          <p:val>
                                            <p:fltVal val="0"/>
                                          </p:val>
                                        </p:tav>
                                        <p:tav tm="100000">
                                          <p:val>
                                            <p:strVal val="#ppt_w"/>
                                          </p:val>
                                        </p:tav>
                                      </p:tavLst>
                                    </p:anim>
                                    <p:anim calcmode="lin" valueType="num">
                                      <p:cBhvr>
                                        <p:cTn id="41" dur="1000" fill="hold"/>
                                        <p:tgtEl>
                                          <p:spTgt spid="176131">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p:bldP spid="17613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2400" dirty="0" smtClean="0">
                <a:solidFill>
                  <a:srgbClr val="002060"/>
                </a:solidFill>
              </a:rPr>
              <a:t>2. Полощи полость рта после приёма пищи тёплой кипячёной водой (можно использовать </a:t>
            </a:r>
            <a:r>
              <a:rPr lang="ru-RU" sz="2400" dirty="0" err="1" smtClean="0">
                <a:solidFill>
                  <a:srgbClr val="002060"/>
                </a:solidFill>
              </a:rPr>
              <a:t>элексиры</a:t>
            </a:r>
            <a:r>
              <a:rPr lang="ru-RU" sz="2400" dirty="0" smtClean="0">
                <a:solidFill>
                  <a:srgbClr val="002060"/>
                </a:solidFill>
              </a:rPr>
              <a:t>, </a:t>
            </a:r>
            <a:r>
              <a:rPr lang="ru-RU" sz="2400" dirty="0" err="1" smtClean="0">
                <a:solidFill>
                  <a:srgbClr val="002060"/>
                </a:solidFill>
              </a:rPr>
              <a:t>спреи</a:t>
            </a:r>
            <a:r>
              <a:rPr lang="ru-RU" sz="2400" dirty="0" smtClean="0">
                <a:solidFill>
                  <a:srgbClr val="002060"/>
                </a:solidFill>
              </a:rPr>
              <a:t>, бальзамы, </a:t>
            </a:r>
            <a:r>
              <a:rPr lang="ru-RU" sz="2400" dirty="0" err="1" smtClean="0">
                <a:solidFill>
                  <a:srgbClr val="002060"/>
                </a:solidFill>
              </a:rPr>
              <a:t>ополаскиватели</a:t>
            </a:r>
            <a:r>
              <a:rPr lang="ru-RU" sz="2400" dirty="0" smtClean="0">
                <a:solidFill>
                  <a:srgbClr val="002060"/>
                </a:solidFill>
              </a:rPr>
              <a:t> для полости рта). </a:t>
            </a:r>
            <a:endParaRPr lang="ru-RU" sz="2400" dirty="0">
              <a:solidFill>
                <a:srgbClr val="002060"/>
              </a:solidFill>
            </a:endParaRPr>
          </a:p>
        </p:txBody>
      </p:sp>
      <p:pic>
        <p:nvPicPr>
          <p:cNvPr id="6" name="Picture 4" descr="user posted image"/>
          <p:cNvPicPr>
            <a:picLocks noGrp="1" noChangeAspect="1" noChangeArrowheads="1"/>
          </p:cNvPicPr>
          <p:nvPr>
            <p:ph idx="1"/>
          </p:nvPr>
        </p:nvPicPr>
        <p:blipFill>
          <a:blip r:embed="rId3" cstate="print">
            <a:clrChange>
              <a:clrFrom>
                <a:srgbClr val="FFFFFF"/>
              </a:clrFrom>
              <a:clrTo>
                <a:srgbClr val="FFFFFF">
                  <a:alpha val="0"/>
                </a:srgbClr>
              </a:clrTo>
            </a:clrChange>
          </a:blip>
          <a:srcRect/>
          <a:stretch>
            <a:fillRect/>
          </a:stretch>
        </p:blipFill>
        <p:spPr bwMode="auto">
          <a:xfrm>
            <a:off x="1285852" y="1714488"/>
            <a:ext cx="6715171" cy="4500594"/>
          </a:xfrm>
          <a:prstGeom prst="rect">
            <a:avLst/>
          </a:prstGeom>
          <a:noFill/>
          <a:ln w="9525">
            <a:noFill/>
            <a:miter lim="800000"/>
            <a:headEnd/>
            <a:tailEnd/>
          </a:ln>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лилиния 4"/>
          <p:cNvSpPr/>
          <p:nvPr/>
        </p:nvSpPr>
        <p:spPr>
          <a:xfrm>
            <a:off x="5251450" y="4075113"/>
            <a:ext cx="1766888" cy="1881187"/>
          </a:xfrm>
          <a:custGeom>
            <a:avLst/>
            <a:gdLst>
              <a:gd name="connsiteX0" fmla="*/ 403101 w 1766782"/>
              <a:gd name="connsiteY0" fmla="*/ 1882067 h 1882067"/>
              <a:gd name="connsiteX1" fmla="*/ 349835 w 1766782"/>
              <a:gd name="connsiteY1" fmla="*/ 1828800 h 1882067"/>
              <a:gd name="connsiteX2" fmla="*/ 340957 w 1766782"/>
              <a:gd name="connsiteY2" fmla="*/ 1802167 h 1882067"/>
              <a:gd name="connsiteX3" fmla="*/ 296569 w 1766782"/>
              <a:gd name="connsiteY3" fmla="*/ 1740024 h 1882067"/>
              <a:gd name="connsiteX4" fmla="*/ 278813 w 1766782"/>
              <a:gd name="connsiteY4" fmla="*/ 1704513 h 1882067"/>
              <a:gd name="connsiteX5" fmla="*/ 261058 w 1766782"/>
              <a:gd name="connsiteY5" fmla="*/ 1642369 h 1882067"/>
              <a:gd name="connsiteX6" fmla="*/ 243303 w 1766782"/>
              <a:gd name="connsiteY6" fmla="*/ 1580226 h 1882067"/>
              <a:gd name="connsiteX7" fmla="*/ 225547 w 1766782"/>
              <a:gd name="connsiteY7" fmla="*/ 1535837 h 1882067"/>
              <a:gd name="connsiteX8" fmla="*/ 207792 w 1766782"/>
              <a:gd name="connsiteY8" fmla="*/ 1438183 h 1882067"/>
              <a:gd name="connsiteX9" fmla="*/ 198914 w 1766782"/>
              <a:gd name="connsiteY9" fmla="*/ 1171853 h 1882067"/>
              <a:gd name="connsiteX10" fmla="*/ 190037 w 1766782"/>
              <a:gd name="connsiteY10" fmla="*/ 1145220 h 1882067"/>
              <a:gd name="connsiteX11" fmla="*/ 154526 w 1766782"/>
              <a:gd name="connsiteY11" fmla="*/ 1074199 h 1882067"/>
              <a:gd name="connsiteX12" fmla="*/ 127893 w 1766782"/>
              <a:gd name="connsiteY12" fmla="*/ 1012055 h 1882067"/>
              <a:gd name="connsiteX13" fmla="*/ 110138 w 1766782"/>
              <a:gd name="connsiteY13" fmla="*/ 985422 h 1882067"/>
              <a:gd name="connsiteX14" fmla="*/ 65749 w 1766782"/>
              <a:gd name="connsiteY14" fmla="*/ 905523 h 1882067"/>
              <a:gd name="connsiteX15" fmla="*/ 30239 w 1766782"/>
              <a:gd name="connsiteY15" fmla="*/ 878890 h 1882067"/>
              <a:gd name="connsiteX16" fmla="*/ 21361 w 1766782"/>
              <a:gd name="connsiteY16" fmla="*/ 630315 h 1882067"/>
              <a:gd name="connsiteX17" fmla="*/ 30239 w 1766782"/>
              <a:gd name="connsiteY17" fmla="*/ 585927 h 1882067"/>
              <a:gd name="connsiteX18" fmla="*/ 74627 w 1766782"/>
              <a:gd name="connsiteY18" fmla="*/ 514905 h 1882067"/>
              <a:gd name="connsiteX19" fmla="*/ 92382 w 1766782"/>
              <a:gd name="connsiteY19" fmla="*/ 488272 h 1882067"/>
              <a:gd name="connsiteX20" fmla="*/ 119015 w 1766782"/>
              <a:gd name="connsiteY20" fmla="*/ 443884 h 1882067"/>
              <a:gd name="connsiteX21" fmla="*/ 154526 w 1766782"/>
              <a:gd name="connsiteY21" fmla="*/ 426129 h 1882067"/>
              <a:gd name="connsiteX22" fmla="*/ 190037 w 1766782"/>
              <a:gd name="connsiteY22" fmla="*/ 399496 h 1882067"/>
              <a:gd name="connsiteX23" fmla="*/ 207792 w 1766782"/>
              <a:gd name="connsiteY23" fmla="*/ 363985 h 1882067"/>
              <a:gd name="connsiteX24" fmla="*/ 261058 w 1766782"/>
              <a:gd name="connsiteY24" fmla="*/ 319597 h 1882067"/>
              <a:gd name="connsiteX25" fmla="*/ 287691 w 1766782"/>
              <a:gd name="connsiteY25" fmla="*/ 275208 h 1882067"/>
              <a:gd name="connsiteX26" fmla="*/ 314324 w 1766782"/>
              <a:gd name="connsiteY26" fmla="*/ 266331 h 1882067"/>
              <a:gd name="connsiteX27" fmla="*/ 332079 w 1766782"/>
              <a:gd name="connsiteY27" fmla="*/ 230820 h 1882067"/>
              <a:gd name="connsiteX28" fmla="*/ 358712 w 1766782"/>
              <a:gd name="connsiteY28" fmla="*/ 213065 h 1882067"/>
              <a:gd name="connsiteX29" fmla="*/ 438611 w 1766782"/>
              <a:gd name="connsiteY29" fmla="*/ 159799 h 1882067"/>
              <a:gd name="connsiteX30" fmla="*/ 483000 w 1766782"/>
              <a:gd name="connsiteY30" fmla="*/ 133166 h 1882067"/>
              <a:gd name="connsiteX31" fmla="*/ 518510 w 1766782"/>
              <a:gd name="connsiteY31" fmla="*/ 106533 h 1882067"/>
              <a:gd name="connsiteX32" fmla="*/ 562899 w 1766782"/>
              <a:gd name="connsiteY32" fmla="*/ 88777 h 1882067"/>
              <a:gd name="connsiteX33" fmla="*/ 589532 w 1766782"/>
              <a:gd name="connsiteY33" fmla="*/ 71022 h 1882067"/>
              <a:gd name="connsiteX34" fmla="*/ 642798 w 1766782"/>
              <a:gd name="connsiteY34" fmla="*/ 53267 h 1882067"/>
              <a:gd name="connsiteX35" fmla="*/ 713819 w 1766782"/>
              <a:gd name="connsiteY35" fmla="*/ 26633 h 1882067"/>
              <a:gd name="connsiteX36" fmla="*/ 820351 w 1766782"/>
              <a:gd name="connsiteY36" fmla="*/ 8878 h 1882067"/>
              <a:gd name="connsiteX37" fmla="*/ 1193213 w 1766782"/>
              <a:gd name="connsiteY37" fmla="*/ 0 h 1882067"/>
              <a:gd name="connsiteX38" fmla="*/ 1290868 w 1766782"/>
              <a:gd name="connsiteY38" fmla="*/ 8878 h 1882067"/>
              <a:gd name="connsiteX39" fmla="*/ 1335256 w 1766782"/>
              <a:gd name="connsiteY39" fmla="*/ 17756 h 1882067"/>
              <a:gd name="connsiteX40" fmla="*/ 1424033 w 1766782"/>
              <a:gd name="connsiteY40" fmla="*/ 26633 h 1882067"/>
              <a:gd name="connsiteX41" fmla="*/ 1495054 w 1766782"/>
              <a:gd name="connsiteY41" fmla="*/ 62144 h 1882067"/>
              <a:gd name="connsiteX42" fmla="*/ 1530565 w 1766782"/>
              <a:gd name="connsiteY42" fmla="*/ 79900 h 1882067"/>
              <a:gd name="connsiteX43" fmla="*/ 1557198 w 1766782"/>
              <a:gd name="connsiteY43" fmla="*/ 88777 h 1882067"/>
              <a:gd name="connsiteX44" fmla="*/ 1583831 w 1766782"/>
              <a:gd name="connsiteY44" fmla="*/ 133166 h 1882067"/>
              <a:gd name="connsiteX45" fmla="*/ 1610464 w 1766782"/>
              <a:gd name="connsiteY45" fmla="*/ 168676 h 1882067"/>
              <a:gd name="connsiteX46" fmla="*/ 1654852 w 1766782"/>
              <a:gd name="connsiteY46" fmla="*/ 204187 h 1882067"/>
              <a:gd name="connsiteX47" fmla="*/ 1672608 w 1766782"/>
              <a:gd name="connsiteY47" fmla="*/ 221942 h 1882067"/>
              <a:gd name="connsiteX48" fmla="*/ 1699241 w 1766782"/>
              <a:gd name="connsiteY48" fmla="*/ 239698 h 1882067"/>
              <a:gd name="connsiteX49" fmla="*/ 1743629 w 1766782"/>
              <a:gd name="connsiteY49" fmla="*/ 292964 h 1882067"/>
              <a:gd name="connsiteX50" fmla="*/ 1752507 w 1766782"/>
              <a:gd name="connsiteY50" fmla="*/ 319597 h 1882067"/>
              <a:gd name="connsiteX51" fmla="*/ 1752507 w 1766782"/>
              <a:gd name="connsiteY51" fmla="*/ 541538 h 1882067"/>
              <a:gd name="connsiteX52" fmla="*/ 1743629 w 1766782"/>
              <a:gd name="connsiteY52" fmla="*/ 568171 h 1882067"/>
              <a:gd name="connsiteX53" fmla="*/ 1734751 w 1766782"/>
              <a:gd name="connsiteY53" fmla="*/ 612560 h 1882067"/>
              <a:gd name="connsiteX54" fmla="*/ 1725874 w 1766782"/>
              <a:gd name="connsiteY54" fmla="*/ 639193 h 1882067"/>
              <a:gd name="connsiteX55" fmla="*/ 1699241 w 1766782"/>
              <a:gd name="connsiteY55" fmla="*/ 719092 h 1882067"/>
              <a:gd name="connsiteX56" fmla="*/ 1690363 w 1766782"/>
              <a:gd name="connsiteY56" fmla="*/ 754602 h 1882067"/>
              <a:gd name="connsiteX57" fmla="*/ 1672608 w 1766782"/>
              <a:gd name="connsiteY57" fmla="*/ 807868 h 1882067"/>
              <a:gd name="connsiteX58" fmla="*/ 1681485 w 1766782"/>
              <a:gd name="connsiteY58" fmla="*/ 976544 h 1882067"/>
              <a:gd name="connsiteX59" fmla="*/ 1690363 w 1766782"/>
              <a:gd name="connsiteY59" fmla="*/ 1038688 h 1882067"/>
              <a:gd name="connsiteX60" fmla="*/ 1681485 w 1766782"/>
              <a:gd name="connsiteY60" fmla="*/ 1704513 h 1882067"/>
              <a:gd name="connsiteX61" fmla="*/ 1672608 w 1766782"/>
              <a:gd name="connsiteY61" fmla="*/ 1740024 h 1882067"/>
              <a:gd name="connsiteX62" fmla="*/ 1628219 w 1766782"/>
              <a:gd name="connsiteY62" fmla="*/ 1775534 h 1882067"/>
              <a:gd name="connsiteX63" fmla="*/ 1610464 w 1766782"/>
              <a:gd name="connsiteY63" fmla="*/ 1793290 h 1882067"/>
              <a:gd name="connsiteX64" fmla="*/ 1574953 w 1766782"/>
              <a:gd name="connsiteY64" fmla="*/ 1802167 h 1882067"/>
              <a:gd name="connsiteX65" fmla="*/ 1530565 w 1766782"/>
              <a:gd name="connsiteY65" fmla="*/ 1837678 h 1882067"/>
              <a:gd name="connsiteX66" fmla="*/ 1503932 w 1766782"/>
              <a:gd name="connsiteY66" fmla="*/ 1846556 h 1882067"/>
              <a:gd name="connsiteX67" fmla="*/ 1361889 w 1766782"/>
              <a:gd name="connsiteY67" fmla="*/ 1837678 h 1882067"/>
              <a:gd name="connsiteX68" fmla="*/ 1335256 w 1766782"/>
              <a:gd name="connsiteY68" fmla="*/ 1811045 h 1882067"/>
              <a:gd name="connsiteX69" fmla="*/ 1317501 w 1766782"/>
              <a:gd name="connsiteY69" fmla="*/ 1757779 h 1882067"/>
              <a:gd name="connsiteX70" fmla="*/ 1308623 w 1766782"/>
              <a:gd name="connsiteY70" fmla="*/ 1677880 h 1882067"/>
              <a:gd name="connsiteX71" fmla="*/ 1299745 w 1766782"/>
              <a:gd name="connsiteY71" fmla="*/ 1651247 h 1882067"/>
              <a:gd name="connsiteX72" fmla="*/ 1237602 w 1766782"/>
              <a:gd name="connsiteY72" fmla="*/ 1642369 h 1882067"/>
              <a:gd name="connsiteX73" fmla="*/ 1210969 w 1766782"/>
              <a:gd name="connsiteY73" fmla="*/ 1624614 h 1882067"/>
              <a:gd name="connsiteX74" fmla="*/ 1175458 w 1766782"/>
              <a:gd name="connsiteY74" fmla="*/ 1589103 h 1882067"/>
              <a:gd name="connsiteX75" fmla="*/ 1148825 w 1766782"/>
              <a:gd name="connsiteY75" fmla="*/ 1571348 h 1882067"/>
              <a:gd name="connsiteX76" fmla="*/ 1095559 w 1766782"/>
              <a:gd name="connsiteY76" fmla="*/ 1526960 h 1882067"/>
              <a:gd name="connsiteX77" fmla="*/ 1060048 w 1766782"/>
              <a:gd name="connsiteY77" fmla="*/ 1518082 h 1882067"/>
              <a:gd name="connsiteX78" fmla="*/ 802596 w 1766782"/>
              <a:gd name="connsiteY78" fmla="*/ 1526960 h 1882067"/>
              <a:gd name="connsiteX79" fmla="*/ 775963 w 1766782"/>
              <a:gd name="connsiteY79" fmla="*/ 1544715 h 1882067"/>
              <a:gd name="connsiteX80" fmla="*/ 749330 w 1766782"/>
              <a:gd name="connsiteY80" fmla="*/ 1553593 h 1882067"/>
              <a:gd name="connsiteX81" fmla="*/ 696064 w 1766782"/>
              <a:gd name="connsiteY81" fmla="*/ 1580226 h 1882067"/>
              <a:gd name="connsiteX82" fmla="*/ 678308 w 1766782"/>
              <a:gd name="connsiteY82" fmla="*/ 1597981 h 1882067"/>
              <a:gd name="connsiteX83" fmla="*/ 642798 w 1766782"/>
              <a:gd name="connsiteY83" fmla="*/ 1651247 h 1882067"/>
              <a:gd name="connsiteX84" fmla="*/ 607287 w 1766782"/>
              <a:gd name="connsiteY84" fmla="*/ 1686758 h 1882067"/>
              <a:gd name="connsiteX85" fmla="*/ 554021 w 1766782"/>
              <a:gd name="connsiteY85" fmla="*/ 1704513 h 1882067"/>
              <a:gd name="connsiteX86" fmla="*/ 527388 w 1766782"/>
              <a:gd name="connsiteY86" fmla="*/ 1722268 h 1882067"/>
              <a:gd name="connsiteX87" fmla="*/ 474122 w 1766782"/>
              <a:gd name="connsiteY87" fmla="*/ 1784412 h 1882067"/>
              <a:gd name="connsiteX88" fmla="*/ 367590 w 1766782"/>
              <a:gd name="connsiteY88" fmla="*/ 1846556 h 188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766782" h="1882067">
                <a:moveTo>
                  <a:pt x="403101" y="1882067"/>
                </a:moveTo>
                <a:cubicBezTo>
                  <a:pt x="385346" y="1864311"/>
                  <a:pt x="357776" y="1852621"/>
                  <a:pt x="349835" y="1828800"/>
                </a:cubicBezTo>
                <a:cubicBezTo>
                  <a:pt x="346876" y="1819922"/>
                  <a:pt x="345142" y="1810537"/>
                  <a:pt x="340957" y="1802167"/>
                </a:cubicBezTo>
                <a:cubicBezTo>
                  <a:pt x="331564" y="1783380"/>
                  <a:pt x="306627" y="1756117"/>
                  <a:pt x="296569" y="1740024"/>
                </a:cubicBezTo>
                <a:cubicBezTo>
                  <a:pt x="289555" y="1728801"/>
                  <a:pt x="284732" y="1716350"/>
                  <a:pt x="278813" y="1704513"/>
                </a:cubicBezTo>
                <a:cubicBezTo>
                  <a:pt x="259366" y="1626717"/>
                  <a:pt x="280161" y="1706045"/>
                  <a:pt x="261058" y="1642369"/>
                </a:cubicBezTo>
                <a:cubicBezTo>
                  <a:pt x="254868" y="1621734"/>
                  <a:pt x="250116" y="1600664"/>
                  <a:pt x="243303" y="1580226"/>
                </a:cubicBezTo>
                <a:cubicBezTo>
                  <a:pt x="238263" y="1565108"/>
                  <a:pt x="231466" y="1550633"/>
                  <a:pt x="225547" y="1535837"/>
                </a:cubicBezTo>
                <a:cubicBezTo>
                  <a:pt x="221930" y="1517749"/>
                  <a:pt x="208665" y="1453902"/>
                  <a:pt x="207792" y="1438183"/>
                </a:cubicBezTo>
                <a:cubicBezTo>
                  <a:pt x="202865" y="1349494"/>
                  <a:pt x="204287" y="1260516"/>
                  <a:pt x="198914" y="1171853"/>
                </a:cubicBezTo>
                <a:cubicBezTo>
                  <a:pt x="198348" y="1162512"/>
                  <a:pt x="193323" y="1153982"/>
                  <a:pt x="190037" y="1145220"/>
                </a:cubicBezTo>
                <a:cubicBezTo>
                  <a:pt x="161435" y="1068950"/>
                  <a:pt x="185729" y="1128805"/>
                  <a:pt x="154526" y="1074199"/>
                </a:cubicBezTo>
                <a:cubicBezTo>
                  <a:pt x="80631" y="944879"/>
                  <a:pt x="177694" y="1111657"/>
                  <a:pt x="127893" y="1012055"/>
                </a:cubicBezTo>
                <a:cubicBezTo>
                  <a:pt x="123121" y="1002512"/>
                  <a:pt x="115320" y="994749"/>
                  <a:pt x="110138" y="985422"/>
                </a:cubicBezTo>
                <a:cubicBezTo>
                  <a:pt x="104330" y="974967"/>
                  <a:pt x="80759" y="920533"/>
                  <a:pt x="65749" y="905523"/>
                </a:cubicBezTo>
                <a:cubicBezTo>
                  <a:pt x="55287" y="895061"/>
                  <a:pt x="42076" y="887768"/>
                  <a:pt x="30239" y="878890"/>
                </a:cubicBezTo>
                <a:cubicBezTo>
                  <a:pt x="0" y="757939"/>
                  <a:pt x="6675" y="813883"/>
                  <a:pt x="21361" y="630315"/>
                </a:cubicBezTo>
                <a:cubicBezTo>
                  <a:pt x="22564" y="615274"/>
                  <a:pt x="25467" y="600242"/>
                  <a:pt x="30239" y="585927"/>
                </a:cubicBezTo>
                <a:cubicBezTo>
                  <a:pt x="40668" y="554641"/>
                  <a:pt x="55643" y="541484"/>
                  <a:pt x="74627" y="514905"/>
                </a:cubicBezTo>
                <a:cubicBezTo>
                  <a:pt x="80829" y="506223"/>
                  <a:pt x="86727" y="497320"/>
                  <a:pt x="92382" y="488272"/>
                </a:cubicBezTo>
                <a:cubicBezTo>
                  <a:pt x="101527" y="473640"/>
                  <a:pt x="106814" y="456085"/>
                  <a:pt x="119015" y="443884"/>
                </a:cubicBezTo>
                <a:cubicBezTo>
                  <a:pt x="128373" y="434526"/>
                  <a:pt x="143303" y="433143"/>
                  <a:pt x="154526" y="426129"/>
                </a:cubicBezTo>
                <a:cubicBezTo>
                  <a:pt x="167073" y="418287"/>
                  <a:pt x="178200" y="408374"/>
                  <a:pt x="190037" y="399496"/>
                </a:cubicBezTo>
                <a:cubicBezTo>
                  <a:pt x="195955" y="387659"/>
                  <a:pt x="200100" y="374754"/>
                  <a:pt x="207792" y="363985"/>
                </a:cubicBezTo>
                <a:cubicBezTo>
                  <a:pt x="223327" y="342235"/>
                  <a:pt x="239821" y="333754"/>
                  <a:pt x="261058" y="319597"/>
                </a:cubicBezTo>
                <a:cubicBezTo>
                  <a:pt x="269936" y="304801"/>
                  <a:pt x="275490" y="287409"/>
                  <a:pt x="287691" y="275208"/>
                </a:cubicBezTo>
                <a:cubicBezTo>
                  <a:pt x="294308" y="268591"/>
                  <a:pt x="307707" y="272948"/>
                  <a:pt x="314324" y="266331"/>
                </a:cubicBezTo>
                <a:cubicBezTo>
                  <a:pt x="323682" y="256973"/>
                  <a:pt x="323607" y="240987"/>
                  <a:pt x="332079" y="230820"/>
                </a:cubicBezTo>
                <a:cubicBezTo>
                  <a:pt x="338909" y="222623"/>
                  <a:pt x="350176" y="219467"/>
                  <a:pt x="358712" y="213065"/>
                </a:cubicBezTo>
                <a:cubicBezTo>
                  <a:pt x="448966" y="145375"/>
                  <a:pt x="361337" y="202728"/>
                  <a:pt x="438611" y="159799"/>
                </a:cubicBezTo>
                <a:cubicBezTo>
                  <a:pt x="453695" y="151419"/>
                  <a:pt x="468643" y="142738"/>
                  <a:pt x="483000" y="133166"/>
                </a:cubicBezTo>
                <a:cubicBezTo>
                  <a:pt x="495311" y="124959"/>
                  <a:pt x="505576" y="113719"/>
                  <a:pt x="518510" y="106533"/>
                </a:cubicBezTo>
                <a:cubicBezTo>
                  <a:pt x="532441" y="98794"/>
                  <a:pt x="548645" y="95904"/>
                  <a:pt x="562899" y="88777"/>
                </a:cubicBezTo>
                <a:cubicBezTo>
                  <a:pt x="572442" y="84005"/>
                  <a:pt x="579782" y="75355"/>
                  <a:pt x="589532" y="71022"/>
                </a:cubicBezTo>
                <a:cubicBezTo>
                  <a:pt x="606635" y="63421"/>
                  <a:pt x="642798" y="53267"/>
                  <a:pt x="642798" y="53267"/>
                </a:cubicBezTo>
                <a:cubicBezTo>
                  <a:pt x="686639" y="24039"/>
                  <a:pt x="652389" y="41990"/>
                  <a:pt x="713819" y="26633"/>
                </a:cubicBezTo>
                <a:cubicBezTo>
                  <a:pt x="775824" y="11132"/>
                  <a:pt x="702660" y="13494"/>
                  <a:pt x="820351" y="8878"/>
                </a:cubicBezTo>
                <a:cubicBezTo>
                  <a:pt x="944578" y="4006"/>
                  <a:pt x="1068926" y="2959"/>
                  <a:pt x="1193213" y="0"/>
                </a:cubicBezTo>
                <a:cubicBezTo>
                  <a:pt x="1225765" y="2959"/>
                  <a:pt x="1258435" y="4824"/>
                  <a:pt x="1290868" y="8878"/>
                </a:cubicBezTo>
                <a:cubicBezTo>
                  <a:pt x="1305841" y="10750"/>
                  <a:pt x="1320299" y="15762"/>
                  <a:pt x="1335256" y="17756"/>
                </a:cubicBezTo>
                <a:cubicBezTo>
                  <a:pt x="1364735" y="21686"/>
                  <a:pt x="1394441" y="23674"/>
                  <a:pt x="1424033" y="26633"/>
                </a:cubicBezTo>
                <a:lnTo>
                  <a:pt x="1495054" y="62144"/>
                </a:lnTo>
                <a:cubicBezTo>
                  <a:pt x="1506891" y="68063"/>
                  <a:pt x="1518010" y="75715"/>
                  <a:pt x="1530565" y="79900"/>
                </a:cubicBezTo>
                <a:lnTo>
                  <a:pt x="1557198" y="88777"/>
                </a:lnTo>
                <a:cubicBezTo>
                  <a:pt x="1598751" y="130333"/>
                  <a:pt x="1553097" y="79382"/>
                  <a:pt x="1583831" y="133166"/>
                </a:cubicBezTo>
                <a:cubicBezTo>
                  <a:pt x="1591172" y="146012"/>
                  <a:pt x="1600992" y="157309"/>
                  <a:pt x="1610464" y="168676"/>
                </a:cubicBezTo>
                <a:cubicBezTo>
                  <a:pt x="1631901" y="194401"/>
                  <a:pt x="1626177" y="181248"/>
                  <a:pt x="1654852" y="204187"/>
                </a:cubicBezTo>
                <a:cubicBezTo>
                  <a:pt x="1661388" y="209416"/>
                  <a:pt x="1666072" y="216713"/>
                  <a:pt x="1672608" y="221942"/>
                </a:cubicBezTo>
                <a:cubicBezTo>
                  <a:pt x="1680940" y="228607"/>
                  <a:pt x="1691044" y="232867"/>
                  <a:pt x="1699241" y="239698"/>
                </a:cubicBezTo>
                <a:cubicBezTo>
                  <a:pt x="1716071" y="253723"/>
                  <a:pt x="1733652" y="273011"/>
                  <a:pt x="1743629" y="292964"/>
                </a:cubicBezTo>
                <a:cubicBezTo>
                  <a:pt x="1747814" y="301334"/>
                  <a:pt x="1749548" y="310719"/>
                  <a:pt x="1752507" y="319597"/>
                </a:cubicBezTo>
                <a:cubicBezTo>
                  <a:pt x="1765742" y="425482"/>
                  <a:pt x="1766782" y="398783"/>
                  <a:pt x="1752507" y="541538"/>
                </a:cubicBezTo>
                <a:cubicBezTo>
                  <a:pt x="1751576" y="550849"/>
                  <a:pt x="1745899" y="559093"/>
                  <a:pt x="1743629" y="568171"/>
                </a:cubicBezTo>
                <a:cubicBezTo>
                  <a:pt x="1739969" y="582810"/>
                  <a:pt x="1738411" y="597921"/>
                  <a:pt x="1734751" y="612560"/>
                </a:cubicBezTo>
                <a:cubicBezTo>
                  <a:pt x="1732481" y="621638"/>
                  <a:pt x="1727904" y="630058"/>
                  <a:pt x="1725874" y="639193"/>
                </a:cubicBezTo>
                <a:cubicBezTo>
                  <a:pt x="1709927" y="710956"/>
                  <a:pt x="1730131" y="672756"/>
                  <a:pt x="1699241" y="719092"/>
                </a:cubicBezTo>
                <a:cubicBezTo>
                  <a:pt x="1696282" y="730929"/>
                  <a:pt x="1693869" y="742916"/>
                  <a:pt x="1690363" y="754602"/>
                </a:cubicBezTo>
                <a:cubicBezTo>
                  <a:pt x="1684985" y="772528"/>
                  <a:pt x="1672608" y="807868"/>
                  <a:pt x="1672608" y="807868"/>
                </a:cubicBezTo>
                <a:cubicBezTo>
                  <a:pt x="1675567" y="864093"/>
                  <a:pt x="1677167" y="920407"/>
                  <a:pt x="1681485" y="976544"/>
                </a:cubicBezTo>
                <a:cubicBezTo>
                  <a:pt x="1683090" y="997407"/>
                  <a:pt x="1690363" y="1017763"/>
                  <a:pt x="1690363" y="1038688"/>
                </a:cubicBezTo>
                <a:cubicBezTo>
                  <a:pt x="1690363" y="1260649"/>
                  <a:pt x="1687102" y="1482623"/>
                  <a:pt x="1681485" y="1704513"/>
                </a:cubicBezTo>
                <a:cubicBezTo>
                  <a:pt x="1681176" y="1716710"/>
                  <a:pt x="1678065" y="1729111"/>
                  <a:pt x="1672608" y="1740024"/>
                </a:cubicBezTo>
                <a:cubicBezTo>
                  <a:pt x="1665464" y="1754313"/>
                  <a:pt x="1638672" y="1767172"/>
                  <a:pt x="1628219" y="1775534"/>
                </a:cubicBezTo>
                <a:cubicBezTo>
                  <a:pt x="1621683" y="1780763"/>
                  <a:pt x="1617950" y="1789547"/>
                  <a:pt x="1610464" y="1793290"/>
                </a:cubicBezTo>
                <a:cubicBezTo>
                  <a:pt x="1599551" y="1798747"/>
                  <a:pt x="1586790" y="1799208"/>
                  <a:pt x="1574953" y="1802167"/>
                </a:cubicBezTo>
                <a:cubicBezTo>
                  <a:pt x="1558437" y="1818683"/>
                  <a:pt x="1552965" y="1826478"/>
                  <a:pt x="1530565" y="1837678"/>
                </a:cubicBezTo>
                <a:cubicBezTo>
                  <a:pt x="1522195" y="1841863"/>
                  <a:pt x="1512810" y="1843597"/>
                  <a:pt x="1503932" y="1846556"/>
                </a:cubicBezTo>
                <a:cubicBezTo>
                  <a:pt x="1456584" y="1843597"/>
                  <a:pt x="1408311" y="1847451"/>
                  <a:pt x="1361889" y="1837678"/>
                </a:cubicBezTo>
                <a:cubicBezTo>
                  <a:pt x="1349603" y="1835092"/>
                  <a:pt x="1341353" y="1822020"/>
                  <a:pt x="1335256" y="1811045"/>
                </a:cubicBezTo>
                <a:cubicBezTo>
                  <a:pt x="1326167" y="1794684"/>
                  <a:pt x="1317501" y="1757779"/>
                  <a:pt x="1317501" y="1757779"/>
                </a:cubicBezTo>
                <a:cubicBezTo>
                  <a:pt x="1314542" y="1731146"/>
                  <a:pt x="1313029" y="1704312"/>
                  <a:pt x="1308623" y="1677880"/>
                </a:cubicBezTo>
                <a:cubicBezTo>
                  <a:pt x="1307085" y="1668649"/>
                  <a:pt x="1308115" y="1655432"/>
                  <a:pt x="1299745" y="1651247"/>
                </a:cubicBezTo>
                <a:cubicBezTo>
                  <a:pt x="1281029" y="1641889"/>
                  <a:pt x="1258316" y="1645328"/>
                  <a:pt x="1237602" y="1642369"/>
                </a:cubicBezTo>
                <a:cubicBezTo>
                  <a:pt x="1228724" y="1636451"/>
                  <a:pt x="1219070" y="1631558"/>
                  <a:pt x="1210969" y="1624614"/>
                </a:cubicBezTo>
                <a:cubicBezTo>
                  <a:pt x="1198259" y="1613720"/>
                  <a:pt x="1189387" y="1598389"/>
                  <a:pt x="1175458" y="1589103"/>
                </a:cubicBezTo>
                <a:cubicBezTo>
                  <a:pt x="1166580" y="1583185"/>
                  <a:pt x="1157022" y="1578178"/>
                  <a:pt x="1148825" y="1571348"/>
                </a:cubicBezTo>
                <a:cubicBezTo>
                  <a:pt x="1126238" y="1552526"/>
                  <a:pt x="1122788" y="1538630"/>
                  <a:pt x="1095559" y="1526960"/>
                </a:cubicBezTo>
                <a:cubicBezTo>
                  <a:pt x="1084344" y="1522154"/>
                  <a:pt x="1071885" y="1521041"/>
                  <a:pt x="1060048" y="1518082"/>
                </a:cubicBezTo>
                <a:cubicBezTo>
                  <a:pt x="974231" y="1521041"/>
                  <a:pt x="888089" y="1518945"/>
                  <a:pt x="802596" y="1526960"/>
                </a:cubicBezTo>
                <a:cubicBezTo>
                  <a:pt x="791973" y="1527956"/>
                  <a:pt x="785506" y="1539943"/>
                  <a:pt x="775963" y="1544715"/>
                </a:cubicBezTo>
                <a:cubicBezTo>
                  <a:pt x="767593" y="1548900"/>
                  <a:pt x="757700" y="1549408"/>
                  <a:pt x="749330" y="1553593"/>
                </a:cubicBezTo>
                <a:cubicBezTo>
                  <a:pt x="680491" y="1588012"/>
                  <a:pt x="763007" y="1557911"/>
                  <a:pt x="696064" y="1580226"/>
                </a:cubicBezTo>
                <a:cubicBezTo>
                  <a:pt x="690145" y="1586144"/>
                  <a:pt x="683330" y="1591285"/>
                  <a:pt x="678308" y="1597981"/>
                </a:cubicBezTo>
                <a:cubicBezTo>
                  <a:pt x="665504" y="1615052"/>
                  <a:pt x="657887" y="1636158"/>
                  <a:pt x="642798" y="1651247"/>
                </a:cubicBezTo>
                <a:cubicBezTo>
                  <a:pt x="630961" y="1663084"/>
                  <a:pt x="623168" y="1681464"/>
                  <a:pt x="607287" y="1686758"/>
                </a:cubicBezTo>
                <a:cubicBezTo>
                  <a:pt x="589532" y="1692676"/>
                  <a:pt x="569594" y="1694132"/>
                  <a:pt x="554021" y="1704513"/>
                </a:cubicBezTo>
                <a:cubicBezTo>
                  <a:pt x="545143" y="1710431"/>
                  <a:pt x="535489" y="1715324"/>
                  <a:pt x="527388" y="1722268"/>
                </a:cubicBezTo>
                <a:cubicBezTo>
                  <a:pt x="493900" y="1750972"/>
                  <a:pt x="495064" y="1752998"/>
                  <a:pt x="474122" y="1784412"/>
                </a:cubicBezTo>
                <a:cubicBezTo>
                  <a:pt x="448238" y="1875010"/>
                  <a:pt x="477911" y="1846556"/>
                  <a:pt x="367590" y="1846556"/>
                </a:cubicBezTo>
              </a:path>
            </a:pathLst>
          </a:custGeom>
          <a:solidFill>
            <a:schemeClr val="tx1">
              <a:lumMod val="20000"/>
              <a:lumOff val="80000"/>
            </a:schemeClr>
          </a:solidFill>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285750" y="928688"/>
            <a:ext cx="4572000" cy="2308225"/>
          </a:xfrm>
          <a:prstGeom prst="rect">
            <a:avLst/>
          </a:prstGeom>
        </p:spPr>
        <p:txBody>
          <a:bodyPr>
            <a:spAutoFit/>
          </a:bodyPr>
          <a:lstStyle/>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    Надо чистить каждый зуб,</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Верхний зуб, нижний зуб,</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Даже самый дальний зуб, —</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Очень важный зуб.</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Изнутри, снаружи три,</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Три снаружи, изнутри.</a:t>
            </a:r>
          </a:p>
        </p:txBody>
      </p:sp>
      <p:pic>
        <p:nvPicPr>
          <p:cNvPr id="15364" name="Picture 3" descr="Картинка 107 из 1025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71900" y="3000375"/>
            <a:ext cx="5372100" cy="35766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лилиния 5"/>
          <p:cNvSpPr/>
          <p:nvPr/>
        </p:nvSpPr>
        <p:spPr>
          <a:xfrm>
            <a:off x="928688" y="3619500"/>
            <a:ext cx="2276475" cy="2401888"/>
          </a:xfrm>
          <a:custGeom>
            <a:avLst/>
            <a:gdLst>
              <a:gd name="connsiteX0" fmla="*/ 2745 w 2275429"/>
              <a:gd name="connsiteY0" fmla="*/ 419959 h 2401667"/>
              <a:gd name="connsiteX1" fmla="*/ 20501 w 2275429"/>
              <a:gd name="connsiteY1" fmla="*/ 1218949 h 2401667"/>
              <a:gd name="connsiteX2" fmla="*/ 29378 w 2275429"/>
              <a:gd name="connsiteY2" fmla="*/ 1298848 h 2401667"/>
              <a:gd name="connsiteX3" fmla="*/ 47134 w 2275429"/>
              <a:gd name="connsiteY3" fmla="*/ 1316603 h 2401667"/>
              <a:gd name="connsiteX4" fmla="*/ 82644 w 2275429"/>
              <a:gd name="connsiteY4" fmla="*/ 1369869 h 2401667"/>
              <a:gd name="connsiteX5" fmla="*/ 109277 w 2275429"/>
              <a:gd name="connsiteY5" fmla="*/ 1405380 h 2401667"/>
              <a:gd name="connsiteX6" fmla="*/ 153666 w 2275429"/>
              <a:gd name="connsiteY6" fmla="*/ 1449769 h 2401667"/>
              <a:gd name="connsiteX7" fmla="*/ 171421 w 2275429"/>
              <a:gd name="connsiteY7" fmla="*/ 1503035 h 2401667"/>
              <a:gd name="connsiteX8" fmla="*/ 189176 w 2275429"/>
              <a:gd name="connsiteY8" fmla="*/ 1574056 h 2401667"/>
              <a:gd name="connsiteX9" fmla="*/ 206932 w 2275429"/>
              <a:gd name="connsiteY9" fmla="*/ 1591811 h 2401667"/>
              <a:gd name="connsiteX10" fmla="*/ 224687 w 2275429"/>
              <a:gd name="connsiteY10" fmla="*/ 1618444 h 2401667"/>
              <a:gd name="connsiteX11" fmla="*/ 251320 w 2275429"/>
              <a:gd name="connsiteY11" fmla="*/ 1689466 h 2401667"/>
              <a:gd name="connsiteX12" fmla="*/ 277953 w 2275429"/>
              <a:gd name="connsiteY12" fmla="*/ 1707221 h 2401667"/>
              <a:gd name="connsiteX13" fmla="*/ 286831 w 2275429"/>
              <a:gd name="connsiteY13" fmla="*/ 1733854 h 2401667"/>
              <a:gd name="connsiteX14" fmla="*/ 295708 w 2275429"/>
              <a:gd name="connsiteY14" fmla="*/ 1769365 h 2401667"/>
              <a:gd name="connsiteX15" fmla="*/ 313464 w 2275429"/>
              <a:gd name="connsiteY15" fmla="*/ 1787120 h 2401667"/>
              <a:gd name="connsiteX16" fmla="*/ 340097 w 2275429"/>
              <a:gd name="connsiteY16" fmla="*/ 1884774 h 2401667"/>
              <a:gd name="connsiteX17" fmla="*/ 384485 w 2275429"/>
              <a:gd name="connsiteY17" fmla="*/ 1920285 h 2401667"/>
              <a:gd name="connsiteX18" fmla="*/ 402240 w 2275429"/>
              <a:gd name="connsiteY18" fmla="*/ 1946918 h 2401667"/>
              <a:gd name="connsiteX19" fmla="*/ 419996 w 2275429"/>
              <a:gd name="connsiteY19" fmla="*/ 1964673 h 2401667"/>
              <a:gd name="connsiteX20" fmla="*/ 455507 w 2275429"/>
              <a:gd name="connsiteY20" fmla="*/ 2017939 h 2401667"/>
              <a:gd name="connsiteX21" fmla="*/ 464384 w 2275429"/>
              <a:gd name="connsiteY21" fmla="*/ 2071205 h 2401667"/>
              <a:gd name="connsiteX22" fmla="*/ 535406 w 2275429"/>
              <a:gd name="connsiteY22" fmla="*/ 2177737 h 2401667"/>
              <a:gd name="connsiteX23" fmla="*/ 570916 w 2275429"/>
              <a:gd name="connsiteY23" fmla="*/ 2204370 h 2401667"/>
              <a:gd name="connsiteX24" fmla="*/ 597549 w 2275429"/>
              <a:gd name="connsiteY24" fmla="*/ 2239881 h 2401667"/>
              <a:gd name="connsiteX25" fmla="*/ 650815 w 2275429"/>
              <a:gd name="connsiteY25" fmla="*/ 2293147 h 2401667"/>
              <a:gd name="connsiteX26" fmla="*/ 704081 w 2275429"/>
              <a:gd name="connsiteY26" fmla="*/ 2346413 h 2401667"/>
              <a:gd name="connsiteX27" fmla="*/ 748470 w 2275429"/>
              <a:gd name="connsiteY27" fmla="*/ 2381924 h 2401667"/>
              <a:gd name="connsiteX28" fmla="*/ 775103 w 2275429"/>
              <a:gd name="connsiteY28" fmla="*/ 2399679 h 2401667"/>
              <a:gd name="connsiteX29" fmla="*/ 828369 w 2275429"/>
              <a:gd name="connsiteY29" fmla="*/ 2390802 h 2401667"/>
              <a:gd name="connsiteX30" fmla="*/ 863879 w 2275429"/>
              <a:gd name="connsiteY30" fmla="*/ 2364169 h 2401667"/>
              <a:gd name="connsiteX31" fmla="*/ 997044 w 2275429"/>
              <a:gd name="connsiteY31" fmla="*/ 2302025 h 2401667"/>
              <a:gd name="connsiteX32" fmla="*/ 1041433 w 2275429"/>
              <a:gd name="connsiteY32" fmla="*/ 2275392 h 2401667"/>
              <a:gd name="connsiteX33" fmla="*/ 1112454 w 2275429"/>
              <a:gd name="connsiteY33" fmla="*/ 2239881 h 2401667"/>
              <a:gd name="connsiteX34" fmla="*/ 1139087 w 2275429"/>
              <a:gd name="connsiteY34" fmla="*/ 2231003 h 2401667"/>
              <a:gd name="connsiteX35" fmla="*/ 1192353 w 2275429"/>
              <a:gd name="connsiteY35" fmla="*/ 2195493 h 2401667"/>
              <a:gd name="connsiteX36" fmla="*/ 1227864 w 2275429"/>
              <a:gd name="connsiteY36" fmla="*/ 2151104 h 2401667"/>
              <a:gd name="connsiteX37" fmla="*/ 1272252 w 2275429"/>
              <a:gd name="connsiteY37" fmla="*/ 2106716 h 2401667"/>
              <a:gd name="connsiteX38" fmla="*/ 1298885 w 2275429"/>
              <a:gd name="connsiteY38" fmla="*/ 2053450 h 2401667"/>
              <a:gd name="connsiteX39" fmla="*/ 1307763 w 2275429"/>
              <a:gd name="connsiteY39" fmla="*/ 2026817 h 2401667"/>
              <a:gd name="connsiteX40" fmla="*/ 1334396 w 2275429"/>
              <a:gd name="connsiteY40" fmla="*/ 2000184 h 2401667"/>
              <a:gd name="connsiteX41" fmla="*/ 1369907 w 2275429"/>
              <a:gd name="connsiteY41" fmla="*/ 1955796 h 2401667"/>
              <a:gd name="connsiteX42" fmla="*/ 1440928 w 2275429"/>
              <a:gd name="connsiteY42" fmla="*/ 1946918 h 2401667"/>
              <a:gd name="connsiteX43" fmla="*/ 1707258 w 2275429"/>
              <a:gd name="connsiteY43" fmla="*/ 1955796 h 2401667"/>
              <a:gd name="connsiteX44" fmla="*/ 1769402 w 2275429"/>
              <a:gd name="connsiteY44" fmla="*/ 1964673 h 2401667"/>
              <a:gd name="connsiteX45" fmla="*/ 2071242 w 2275429"/>
              <a:gd name="connsiteY45" fmla="*/ 1973551 h 2401667"/>
              <a:gd name="connsiteX46" fmla="*/ 2266551 w 2275429"/>
              <a:gd name="connsiteY46" fmla="*/ 1938040 h 2401667"/>
              <a:gd name="connsiteX47" fmla="*/ 2275429 w 2275429"/>
              <a:gd name="connsiteY47" fmla="*/ 1911407 h 2401667"/>
              <a:gd name="connsiteX48" fmla="*/ 2266551 w 2275429"/>
              <a:gd name="connsiteY48" fmla="*/ 1795998 h 2401667"/>
              <a:gd name="connsiteX49" fmla="*/ 2257673 w 2275429"/>
              <a:gd name="connsiteY49" fmla="*/ 1769365 h 2401667"/>
              <a:gd name="connsiteX50" fmla="*/ 2213285 w 2275429"/>
              <a:gd name="connsiteY50" fmla="*/ 1724976 h 2401667"/>
              <a:gd name="connsiteX51" fmla="*/ 2151141 w 2275429"/>
              <a:gd name="connsiteY51" fmla="*/ 1645077 h 2401667"/>
              <a:gd name="connsiteX52" fmla="*/ 2071242 w 2275429"/>
              <a:gd name="connsiteY52" fmla="*/ 1574056 h 2401667"/>
              <a:gd name="connsiteX53" fmla="*/ 2026854 w 2275429"/>
              <a:gd name="connsiteY53" fmla="*/ 1520790 h 2401667"/>
              <a:gd name="connsiteX54" fmla="*/ 1955833 w 2275429"/>
              <a:gd name="connsiteY54" fmla="*/ 1440891 h 2401667"/>
              <a:gd name="connsiteX55" fmla="*/ 1920322 w 2275429"/>
              <a:gd name="connsiteY55" fmla="*/ 1378747 h 2401667"/>
              <a:gd name="connsiteX56" fmla="*/ 1884811 w 2275429"/>
              <a:gd name="connsiteY56" fmla="*/ 1325481 h 2401667"/>
              <a:gd name="connsiteX57" fmla="*/ 1867056 w 2275429"/>
              <a:gd name="connsiteY57" fmla="*/ 1272215 h 2401667"/>
              <a:gd name="connsiteX58" fmla="*/ 1858178 w 2275429"/>
              <a:gd name="connsiteY58" fmla="*/ 1245582 h 2401667"/>
              <a:gd name="connsiteX59" fmla="*/ 1867056 w 2275429"/>
              <a:gd name="connsiteY59" fmla="*/ 1121295 h 2401667"/>
              <a:gd name="connsiteX60" fmla="*/ 1893689 w 2275429"/>
              <a:gd name="connsiteY60" fmla="*/ 1068029 h 2401667"/>
              <a:gd name="connsiteX61" fmla="*/ 1911444 w 2275429"/>
              <a:gd name="connsiteY61" fmla="*/ 1032518 h 2401667"/>
              <a:gd name="connsiteX62" fmla="*/ 1946955 w 2275429"/>
              <a:gd name="connsiteY62" fmla="*/ 970374 h 2401667"/>
              <a:gd name="connsiteX63" fmla="*/ 1964710 w 2275429"/>
              <a:gd name="connsiteY63" fmla="*/ 917108 h 2401667"/>
              <a:gd name="connsiteX64" fmla="*/ 1973588 w 2275429"/>
              <a:gd name="connsiteY64" fmla="*/ 890475 h 2401667"/>
              <a:gd name="connsiteX65" fmla="*/ 1982466 w 2275429"/>
              <a:gd name="connsiteY65" fmla="*/ 854965 h 2401667"/>
              <a:gd name="connsiteX66" fmla="*/ 2000221 w 2275429"/>
              <a:gd name="connsiteY66" fmla="*/ 837209 h 2401667"/>
              <a:gd name="connsiteX67" fmla="*/ 1991343 w 2275429"/>
              <a:gd name="connsiteY67" fmla="*/ 251283 h 2401667"/>
              <a:gd name="connsiteX68" fmla="*/ 1938077 w 2275429"/>
              <a:gd name="connsiteY68" fmla="*/ 171384 h 2401667"/>
              <a:gd name="connsiteX69" fmla="*/ 1867056 w 2275429"/>
              <a:gd name="connsiteY69" fmla="*/ 118118 h 2401667"/>
              <a:gd name="connsiteX70" fmla="*/ 1840423 w 2275429"/>
              <a:gd name="connsiteY70" fmla="*/ 109240 h 2401667"/>
              <a:gd name="connsiteX71" fmla="*/ 1778279 w 2275429"/>
              <a:gd name="connsiteY71" fmla="*/ 82607 h 2401667"/>
              <a:gd name="connsiteX72" fmla="*/ 1582971 w 2275429"/>
              <a:gd name="connsiteY72" fmla="*/ 73730 h 2401667"/>
              <a:gd name="connsiteX73" fmla="*/ 1458683 w 2275429"/>
              <a:gd name="connsiteY73" fmla="*/ 64852 h 2401667"/>
              <a:gd name="connsiteX74" fmla="*/ 1236741 w 2275429"/>
              <a:gd name="connsiteY74" fmla="*/ 55974 h 2401667"/>
              <a:gd name="connsiteX75" fmla="*/ 1201231 w 2275429"/>
              <a:gd name="connsiteY75" fmla="*/ 29341 h 2401667"/>
              <a:gd name="connsiteX76" fmla="*/ 1174598 w 2275429"/>
              <a:gd name="connsiteY76" fmla="*/ 11586 h 2401667"/>
              <a:gd name="connsiteX77" fmla="*/ 1094699 w 2275429"/>
              <a:gd name="connsiteY77" fmla="*/ 2708 h 2401667"/>
              <a:gd name="connsiteX78" fmla="*/ 783980 w 2275429"/>
              <a:gd name="connsiteY78" fmla="*/ 29341 h 2401667"/>
              <a:gd name="connsiteX79" fmla="*/ 757347 w 2275429"/>
              <a:gd name="connsiteY79" fmla="*/ 38219 h 2401667"/>
              <a:gd name="connsiteX80" fmla="*/ 695204 w 2275429"/>
              <a:gd name="connsiteY80" fmla="*/ 73730 h 2401667"/>
              <a:gd name="connsiteX81" fmla="*/ 677448 w 2275429"/>
              <a:gd name="connsiteY81" fmla="*/ 91485 h 2401667"/>
              <a:gd name="connsiteX82" fmla="*/ 615305 w 2275429"/>
              <a:gd name="connsiteY82" fmla="*/ 109240 h 2401667"/>
              <a:gd name="connsiteX83" fmla="*/ 260198 w 2275429"/>
              <a:gd name="connsiteY83" fmla="*/ 126996 h 2401667"/>
              <a:gd name="connsiteX84" fmla="*/ 180299 w 2275429"/>
              <a:gd name="connsiteY84" fmla="*/ 153629 h 2401667"/>
              <a:gd name="connsiteX85" fmla="*/ 118155 w 2275429"/>
              <a:gd name="connsiteY85" fmla="*/ 189139 h 2401667"/>
              <a:gd name="connsiteX86" fmla="*/ 73767 w 2275429"/>
              <a:gd name="connsiteY86" fmla="*/ 242405 h 2401667"/>
              <a:gd name="connsiteX87" fmla="*/ 56011 w 2275429"/>
              <a:gd name="connsiteY87" fmla="*/ 260161 h 2401667"/>
              <a:gd name="connsiteX88" fmla="*/ 20501 w 2275429"/>
              <a:gd name="connsiteY88" fmla="*/ 313427 h 2401667"/>
              <a:gd name="connsiteX89" fmla="*/ 2745 w 2275429"/>
              <a:gd name="connsiteY89" fmla="*/ 419959 h 240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275429" h="2401667">
                <a:moveTo>
                  <a:pt x="2745" y="419959"/>
                </a:moveTo>
                <a:cubicBezTo>
                  <a:pt x="2745" y="570879"/>
                  <a:pt x="0" y="347655"/>
                  <a:pt x="20501" y="1218949"/>
                </a:cubicBezTo>
                <a:cubicBezTo>
                  <a:pt x="21131" y="1245738"/>
                  <a:pt x="22327" y="1272995"/>
                  <a:pt x="29378" y="1298848"/>
                </a:cubicBezTo>
                <a:cubicBezTo>
                  <a:pt x="31580" y="1306923"/>
                  <a:pt x="42112" y="1309907"/>
                  <a:pt x="47134" y="1316603"/>
                </a:cubicBezTo>
                <a:cubicBezTo>
                  <a:pt x="59938" y="1333674"/>
                  <a:pt x="69841" y="1352798"/>
                  <a:pt x="82644" y="1369869"/>
                </a:cubicBezTo>
                <a:cubicBezTo>
                  <a:pt x="91522" y="1381706"/>
                  <a:pt x="99447" y="1394321"/>
                  <a:pt x="109277" y="1405380"/>
                </a:cubicBezTo>
                <a:cubicBezTo>
                  <a:pt x="123179" y="1421020"/>
                  <a:pt x="153666" y="1449769"/>
                  <a:pt x="153666" y="1449769"/>
                </a:cubicBezTo>
                <a:cubicBezTo>
                  <a:pt x="159584" y="1467524"/>
                  <a:pt x="167750" y="1484683"/>
                  <a:pt x="171421" y="1503035"/>
                </a:cubicBezTo>
                <a:cubicBezTo>
                  <a:pt x="173329" y="1512576"/>
                  <a:pt x="180988" y="1560410"/>
                  <a:pt x="189176" y="1574056"/>
                </a:cubicBezTo>
                <a:cubicBezTo>
                  <a:pt x="193482" y="1581233"/>
                  <a:pt x="201703" y="1585275"/>
                  <a:pt x="206932" y="1591811"/>
                </a:cubicBezTo>
                <a:cubicBezTo>
                  <a:pt x="213597" y="1600142"/>
                  <a:pt x="218769" y="1609566"/>
                  <a:pt x="224687" y="1618444"/>
                </a:cubicBezTo>
                <a:cubicBezTo>
                  <a:pt x="230660" y="1642335"/>
                  <a:pt x="234741" y="1669571"/>
                  <a:pt x="251320" y="1689466"/>
                </a:cubicBezTo>
                <a:cubicBezTo>
                  <a:pt x="258150" y="1697663"/>
                  <a:pt x="269075" y="1701303"/>
                  <a:pt x="277953" y="1707221"/>
                </a:cubicBezTo>
                <a:cubicBezTo>
                  <a:pt x="280912" y="1716099"/>
                  <a:pt x="284260" y="1724856"/>
                  <a:pt x="286831" y="1733854"/>
                </a:cubicBezTo>
                <a:cubicBezTo>
                  <a:pt x="290183" y="1745586"/>
                  <a:pt x="290251" y="1758452"/>
                  <a:pt x="295708" y="1769365"/>
                </a:cubicBezTo>
                <a:cubicBezTo>
                  <a:pt x="299451" y="1776851"/>
                  <a:pt x="307545" y="1781202"/>
                  <a:pt x="313464" y="1787120"/>
                </a:cubicBezTo>
                <a:cubicBezTo>
                  <a:pt x="319959" y="1819595"/>
                  <a:pt x="325077" y="1854734"/>
                  <a:pt x="340097" y="1884774"/>
                </a:cubicBezTo>
                <a:cubicBezTo>
                  <a:pt x="346423" y="1897426"/>
                  <a:pt x="375074" y="1914011"/>
                  <a:pt x="384485" y="1920285"/>
                </a:cubicBezTo>
                <a:cubicBezTo>
                  <a:pt x="390403" y="1929163"/>
                  <a:pt x="395575" y="1938587"/>
                  <a:pt x="402240" y="1946918"/>
                </a:cubicBezTo>
                <a:cubicBezTo>
                  <a:pt x="407469" y="1953454"/>
                  <a:pt x="414974" y="1957977"/>
                  <a:pt x="419996" y="1964673"/>
                </a:cubicBezTo>
                <a:cubicBezTo>
                  <a:pt x="432800" y="1981744"/>
                  <a:pt x="455507" y="2017939"/>
                  <a:pt x="455507" y="2017939"/>
                </a:cubicBezTo>
                <a:cubicBezTo>
                  <a:pt x="458466" y="2035694"/>
                  <a:pt x="459212" y="2053964"/>
                  <a:pt x="464384" y="2071205"/>
                </a:cubicBezTo>
                <a:cubicBezTo>
                  <a:pt x="473198" y="2100584"/>
                  <a:pt x="523787" y="2169023"/>
                  <a:pt x="535406" y="2177737"/>
                </a:cubicBezTo>
                <a:cubicBezTo>
                  <a:pt x="547243" y="2186615"/>
                  <a:pt x="560454" y="2193908"/>
                  <a:pt x="570916" y="2204370"/>
                </a:cubicBezTo>
                <a:cubicBezTo>
                  <a:pt x="581378" y="2214833"/>
                  <a:pt x="587651" y="2228883"/>
                  <a:pt x="597549" y="2239881"/>
                </a:cubicBezTo>
                <a:cubicBezTo>
                  <a:pt x="614347" y="2258545"/>
                  <a:pt x="637896" y="2271615"/>
                  <a:pt x="650815" y="2293147"/>
                </a:cubicBezTo>
                <a:cubicBezTo>
                  <a:pt x="682263" y="2345560"/>
                  <a:pt x="661078" y="2332080"/>
                  <a:pt x="704081" y="2346413"/>
                </a:cubicBezTo>
                <a:cubicBezTo>
                  <a:pt x="718877" y="2358250"/>
                  <a:pt x="733311" y="2370555"/>
                  <a:pt x="748470" y="2381924"/>
                </a:cubicBezTo>
                <a:cubicBezTo>
                  <a:pt x="757006" y="2388326"/>
                  <a:pt x="764499" y="2398501"/>
                  <a:pt x="775103" y="2399679"/>
                </a:cubicBezTo>
                <a:cubicBezTo>
                  <a:pt x="792993" y="2401667"/>
                  <a:pt x="810614" y="2393761"/>
                  <a:pt x="828369" y="2390802"/>
                </a:cubicBezTo>
                <a:cubicBezTo>
                  <a:pt x="840206" y="2381924"/>
                  <a:pt x="850983" y="2371423"/>
                  <a:pt x="863879" y="2364169"/>
                </a:cubicBezTo>
                <a:cubicBezTo>
                  <a:pt x="947449" y="2317160"/>
                  <a:pt x="940131" y="2320995"/>
                  <a:pt x="997044" y="2302025"/>
                </a:cubicBezTo>
                <a:cubicBezTo>
                  <a:pt x="1028291" y="2270778"/>
                  <a:pt x="999175" y="2294600"/>
                  <a:pt x="1041433" y="2275392"/>
                </a:cubicBezTo>
                <a:cubicBezTo>
                  <a:pt x="1065529" y="2264439"/>
                  <a:pt x="1087344" y="2248251"/>
                  <a:pt x="1112454" y="2239881"/>
                </a:cubicBezTo>
                <a:cubicBezTo>
                  <a:pt x="1121332" y="2236922"/>
                  <a:pt x="1130907" y="2235548"/>
                  <a:pt x="1139087" y="2231003"/>
                </a:cubicBezTo>
                <a:cubicBezTo>
                  <a:pt x="1157741" y="2220640"/>
                  <a:pt x="1192353" y="2195493"/>
                  <a:pt x="1192353" y="2195493"/>
                </a:cubicBezTo>
                <a:cubicBezTo>
                  <a:pt x="1209637" y="2143644"/>
                  <a:pt x="1187708" y="2191261"/>
                  <a:pt x="1227864" y="2151104"/>
                </a:cubicBezTo>
                <a:cubicBezTo>
                  <a:pt x="1287044" y="2091923"/>
                  <a:pt x="1201235" y="2154060"/>
                  <a:pt x="1272252" y="2106716"/>
                </a:cubicBezTo>
                <a:cubicBezTo>
                  <a:pt x="1294567" y="2039773"/>
                  <a:pt x="1264466" y="2122289"/>
                  <a:pt x="1298885" y="2053450"/>
                </a:cubicBezTo>
                <a:cubicBezTo>
                  <a:pt x="1303070" y="2045080"/>
                  <a:pt x="1302572" y="2034603"/>
                  <a:pt x="1307763" y="2026817"/>
                </a:cubicBezTo>
                <a:cubicBezTo>
                  <a:pt x="1314727" y="2016371"/>
                  <a:pt x="1326359" y="2009829"/>
                  <a:pt x="1334396" y="2000184"/>
                </a:cubicBezTo>
                <a:cubicBezTo>
                  <a:pt x="1339178" y="1994446"/>
                  <a:pt x="1358426" y="1959240"/>
                  <a:pt x="1369907" y="1955796"/>
                </a:cubicBezTo>
                <a:cubicBezTo>
                  <a:pt x="1392759" y="1948941"/>
                  <a:pt x="1417254" y="1949877"/>
                  <a:pt x="1440928" y="1946918"/>
                </a:cubicBezTo>
                <a:cubicBezTo>
                  <a:pt x="1529705" y="1949877"/>
                  <a:pt x="1618562" y="1951002"/>
                  <a:pt x="1707258" y="1955796"/>
                </a:cubicBezTo>
                <a:cubicBezTo>
                  <a:pt x="1728152" y="1956925"/>
                  <a:pt x="1748502" y="1963654"/>
                  <a:pt x="1769402" y="1964673"/>
                </a:cubicBezTo>
                <a:cubicBezTo>
                  <a:pt x="1869939" y="1969577"/>
                  <a:pt x="1970629" y="1970592"/>
                  <a:pt x="2071242" y="1973551"/>
                </a:cubicBezTo>
                <a:cubicBezTo>
                  <a:pt x="2076266" y="1973049"/>
                  <a:pt x="2232189" y="1995311"/>
                  <a:pt x="2266551" y="1938040"/>
                </a:cubicBezTo>
                <a:cubicBezTo>
                  <a:pt x="2271366" y="1930016"/>
                  <a:pt x="2272470" y="1920285"/>
                  <a:pt x="2275429" y="1911407"/>
                </a:cubicBezTo>
                <a:cubicBezTo>
                  <a:pt x="2272470" y="1872937"/>
                  <a:pt x="2271337" y="1834283"/>
                  <a:pt x="2266551" y="1795998"/>
                </a:cubicBezTo>
                <a:cubicBezTo>
                  <a:pt x="2265390" y="1786712"/>
                  <a:pt x="2263288" y="1776851"/>
                  <a:pt x="2257673" y="1769365"/>
                </a:cubicBezTo>
                <a:cubicBezTo>
                  <a:pt x="2245118" y="1752625"/>
                  <a:pt x="2224892" y="1742387"/>
                  <a:pt x="2213285" y="1724976"/>
                </a:cubicBezTo>
                <a:cubicBezTo>
                  <a:pt x="2188539" y="1687858"/>
                  <a:pt x="2182432" y="1671153"/>
                  <a:pt x="2151141" y="1645077"/>
                </a:cubicBezTo>
                <a:cubicBezTo>
                  <a:pt x="2111114" y="1611721"/>
                  <a:pt x="2114406" y="1638803"/>
                  <a:pt x="2071242" y="1574056"/>
                </a:cubicBezTo>
                <a:cubicBezTo>
                  <a:pt x="2007803" y="1478896"/>
                  <a:pt x="2106593" y="1623311"/>
                  <a:pt x="2026854" y="1520790"/>
                </a:cubicBezTo>
                <a:cubicBezTo>
                  <a:pt x="1965648" y="1442097"/>
                  <a:pt x="2020540" y="1489422"/>
                  <a:pt x="1955833" y="1440891"/>
                </a:cubicBezTo>
                <a:cubicBezTo>
                  <a:pt x="1941040" y="1396513"/>
                  <a:pt x="1954524" y="1427607"/>
                  <a:pt x="1920322" y="1378747"/>
                </a:cubicBezTo>
                <a:cubicBezTo>
                  <a:pt x="1908085" y="1361265"/>
                  <a:pt x="1884811" y="1325481"/>
                  <a:pt x="1884811" y="1325481"/>
                </a:cubicBezTo>
                <a:lnTo>
                  <a:pt x="1867056" y="1272215"/>
                </a:lnTo>
                <a:lnTo>
                  <a:pt x="1858178" y="1245582"/>
                </a:lnTo>
                <a:cubicBezTo>
                  <a:pt x="1861137" y="1204153"/>
                  <a:pt x="1862203" y="1162545"/>
                  <a:pt x="1867056" y="1121295"/>
                </a:cubicBezTo>
                <a:cubicBezTo>
                  <a:pt x="1870070" y="1095675"/>
                  <a:pt x="1881276" y="1089752"/>
                  <a:pt x="1893689" y="1068029"/>
                </a:cubicBezTo>
                <a:cubicBezTo>
                  <a:pt x="1900255" y="1056539"/>
                  <a:pt x="1904878" y="1044008"/>
                  <a:pt x="1911444" y="1032518"/>
                </a:cubicBezTo>
                <a:cubicBezTo>
                  <a:pt x="1932801" y="995143"/>
                  <a:pt x="1929067" y="1015094"/>
                  <a:pt x="1946955" y="970374"/>
                </a:cubicBezTo>
                <a:cubicBezTo>
                  <a:pt x="1953906" y="952997"/>
                  <a:pt x="1958792" y="934863"/>
                  <a:pt x="1964710" y="917108"/>
                </a:cubicBezTo>
                <a:cubicBezTo>
                  <a:pt x="1967669" y="908230"/>
                  <a:pt x="1971318" y="899553"/>
                  <a:pt x="1973588" y="890475"/>
                </a:cubicBezTo>
                <a:cubicBezTo>
                  <a:pt x="1976547" y="878638"/>
                  <a:pt x="1977010" y="865878"/>
                  <a:pt x="1982466" y="854965"/>
                </a:cubicBezTo>
                <a:cubicBezTo>
                  <a:pt x="1986209" y="847479"/>
                  <a:pt x="1994303" y="843128"/>
                  <a:pt x="2000221" y="837209"/>
                </a:cubicBezTo>
                <a:cubicBezTo>
                  <a:pt x="1997262" y="641900"/>
                  <a:pt x="1999707" y="446435"/>
                  <a:pt x="1991343" y="251283"/>
                </a:cubicBezTo>
                <a:cubicBezTo>
                  <a:pt x="1990511" y="231864"/>
                  <a:pt x="1945493" y="178800"/>
                  <a:pt x="1938077" y="171384"/>
                </a:cubicBezTo>
                <a:cubicBezTo>
                  <a:pt x="1931541" y="164848"/>
                  <a:pt x="1883450" y="126315"/>
                  <a:pt x="1867056" y="118118"/>
                </a:cubicBezTo>
                <a:cubicBezTo>
                  <a:pt x="1858686" y="113933"/>
                  <a:pt x="1849024" y="112926"/>
                  <a:pt x="1840423" y="109240"/>
                </a:cubicBezTo>
                <a:cubicBezTo>
                  <a:pt x="1827832" y="103844"/>
                  <a:pt x="1795342" y="83972"/>
                  <a:pt x="1778279" y="82607"/>
                </a:cubicBezTo>
                <a:cubicBezTo>
                  <a:pt x="1713317" y="77410"/>
                  <a:pt x="1648041" y="77345"/>
                  <a:pt x="1582971" y="73730"/>
                </a:cubicBezTo>
                <a:cubicBezTo>
                  <a:pt x="1541500" y="71426"/>
                  <a:pt x="1500163" y="66979"/>
                  <a:pt x="1458683" y="64852"/>
                </a:cubicBezTo>
                <a:cubicBezTo>
                  <a:pt x="1384740" y="61060"/>
                  <a:pt x="1310722" y="58933"/>
                  <a:pt x="1236741" y="55974"/>
                </a:cubicBezTo>
                <a:cubicBezTo>
                  <a:pt x="1224904" y="47096"/>
                  <a:pt x="1213271" y="37941"/>
                  <a:pt x="1201231" y="29341"/>
                </a:cubicBezTo>
                <a:cubicBezTo>
                  <a:pt x="1192549" y="23139"/>
                  <a:pt x="1184949" y="14174"/>
                  <a:pt x="1174598" y="11586"/>
                </a:cubicBezTo>
                <a:cubicBezTo>
                  <a:pt x="1148601" y="5087"/>
                  <a:pt x="1121332" y="5667"/>
                  <a:pt x="1094699" y="2708"/>
                </a:cubicBezTo>
                <a:cubicBezTo>
                  <a:pt x="1022587" y="5593"/>
                  <a:pt x="871998" y="0"/>
                  <a:pt x="783980" y="29341"/>
                </a:cubicBezTo>
                <a:cubicBezTo>
                  <a:pt x="775102" y="32300"/>
                  <a:pt x="765948" y="34533"/>
                  <a:pt x="757347" y="38219"/>
                </a:cubicBezTo>
                <a:cubicBezTo>
                  <a:pt x="737715" y="46633"/>
                  <a:pt x="712352" y="60011"/>
                  <a:pt x="695204" y="73730"/>
                </a:cubicBezTo>
                <a:cubicBezTo>
                  <a:pt x="688668" y="78959"/>
                  <a:pt x="684625" y="87179"/>
                  <a:pt x="677448" y="91485"/>
                </a:cubicBezTo>
                <a:cubicBezTo>
                  <a:pt x="669445" y="96287"/>
                  <a:pt x="620512" y="108439"/>
                  <a:pt x="615305" y="109240"/>
                </a:cubicBezTo>
                <a:cubicBezTo>
                  <a:pt x="504321" y="126314"/>
                  <a:pt x="356208" y="123899"/>
                  <a:pt x="260198" y="126996"/>
                </a:cubicBezTo>
                <a:cubicBezTo>
                  <a:pt x="233565" y="135874"/>
                  <a:pt x="205789" y="141865"/>
                  <a:pt x="180299" y="153629"/>
                </a:cubicBezTo>
                <a:cubicBezTo>
                  <a:pt x="40578" y="218116"/>
                  <a:pt x="219998" y="155194"/>
                  <a:pt x="118155" y="189139"/>
                </a:cubicBezTo>
                <a:cubicBezTo>
                  <a:pt x="69613" y="221502"/>
                  <a:pt x="109811" y="188340"/>
                  <a:pt x="73767" y="242405"/>
                </a:cubicBezTo>
                <a:cubicBezTo>
                  <a:pt x="69124" y="249369"/>
                  <a:pt x="61033" y="253465"/>
                  <a:pt x="56011" y="260161"/>
                </a:cubicBezTo>
                <a:cubicBezTo>
                  <a:pt x="43208" y="277232"/>
                  <a:pt x="20501" y="313427"/>
                  <a:pt x="20501" y="313427"/>
                </a:cubicBezTo>
                <a:cubicBezTo>
                  <a:pt x="4658" y="392636"/>
                  <a:pt x="2745" y="269039"/>
                  <a:pt x="2745" y="419959"/>
                </a:cubicBezTo>
                <a:close/>
              </a:path>
            </a:pathLst>
          </a:cu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 name="Прямоугольник 1"/>
          <p:cNvSpPr/>
          <p:nvPr/>
        </p:nvSpPr>
        <p:spPr>
          <a:xfrm>
            <a:off x="4643438" y="857250"/>
            <a:ext cx="4357687" cy="3046413"/>
          </a:xfrm>
          <a:prstGeom prst="rect">
            <a:avLst/>
          </a:prstGeom>
        </p:spPr>
        <p:txBody>
          <a:bodyPr>
            <a:spAutoFit/>
          </a:bodyPr>
          <a:lstStyle/>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    Мы чистим, чистим зубы</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И весело живем.</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А тем, кто их не чистит,</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Мы песенку поем:</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 Эй, давай не зевай,</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О зубах не забывай, </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Снизу вверх, сверху вниз</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Чистить зубы не ленись.</a:t>
            </a:r>
          </a:p>
        </p:txBody>
      </p:sp>
      <p:pic>
        <p:nvPicPr>
          <p:cNvPr id="16388" name="Picture 4" descr="Картинка 344 из 10092"/>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642938" y="2286000"/>
            <a:ext cx="3571875" cy="40624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476375" y="260350"/>
            <a:ext cx="7210425" cy="1157288"/>
          </a:xfrm>
        </p:spPr>
        <p:txBody>
          <a:bodyPr>
            <a:noAutofit/>
          </a:bodyPr>
          <a:lstStyle/>
          <a:p>
            <a:pPr eaLnBrk="1" hangingPunct="1">
              <a:defRPr/>
            </a:pPr>
            <a:r>
              <a:rPr lang="ru-RU" sz="4000" b="1" dirty="0" smtClean="0">
                <a:solidFill>
                  <a:srgbClr val="002060"/>
                </a:solidFill>
              </a:rPr>
              <a:t>Индивидуальные средства     по уходу за зубами</a:t>
            </a:r>
            <a:r>
              <a:rPr lang="ru-RU" sz="4000" dirty="0" smtClean="0">
                <a:solidFill>
                  <a:srgbClr val="002060"/>
                </a:solidFill>
              </a:rPr>
              <a:t>.</a:t>
            </a:r>
          </a:p>
        </p:txBody>
      </p:sp>
      <p:sp>
        <p:nvSpPr>
          <p:cNvPr id="83971" name="Rectangle 3"/>
          <p:cNvSpPr>
            <a:spLocks noGrp="1" noChangeArrowheads="1"/>
          </p:cNvSpPr>
          <p:nvPr>
            <p:ph type="body" idx="1"/>
          </p:nvPr>
        </p:nvSpPr>
        <p:spPr>
          <a:xfrm>
            <a:off x="457200" y="1600200"/>
            <a:ext cx="8229600" cy="5257800"/>
          </a:xfrm>
        </p:spPr>
        <p:txBody>
          <a:bodyPr>
            <a:normAutofit/>
          </a:bodyPr>
          <a:lstStyle/>
          <a:p>
            <a:pPr eaLnBrk="1" hangingPunct="1">
              <a:lnSpc>
                <a:spcPct val="90000"/>
              </a:lnSpc>
              <a:buFont typeface="Wingdings" pitchFamily="2" charset="2"/>
              <a:buNone/>
              <a:defRPr/>
            </a:pPr>
            <a:r>
              <a:rPr lang="ru-RU" dirty="0" smtClean="0">
                <a:solidFill>
                  <a:srgbClr val="FFFF00"/>
                </a:solidFill>
              </a:rPr>
              <a:t>Основные:</a:t>
            </a:r>
          </a:p>
          <a:p>
            <a:pPr eaLnBrk="1" hangingPunct="1">
              <a:lnSpc>
                <a:spcPct val="90000"/>
              </a:lnSpc>
              <a:defRPr/>
            </a:pPr>
            <a:r>
              <a:rPr lang="ru-RU" dirty="0" smtClean="0">
                <a:solidFill>
                  <a:srgbClr val="002060"/>
                </a:solidFill>
              </a:rPr>
              <a:t>зубная щётка,</a:t>
            </a:r>
          </a:p>
          <a:p>
            <a:pPr eaLnBrk="1" hangingPunct="1">
              <a:lnSpc>
                <a:spcPct val="90000"/>
              </a:lnSpc>
              <a:defRPr/>
            </a:pPr>
            <a:r>
              <a:rPr lang="ru-RU" dirty="0" smtClean="0">
                <a:solidFill>
                  <a:srgbClr val="002060"/>
                </a:solidFill>
              </a:rPr>
              <a:t>зубная паста.</a:t>
            </a:r>
          </a:p>
          <a:p>
            <a:pPr eaLnBrk="1" hangingPunct="1">
              <a:lnSpc>
                <a:spcPct val="90000"/>
              </a:lnSpc>
              <a:defRPr/>
            </a:pPr>
            <a:r>
              <a:rPr lang="ru-RU" dirty="0" smtClean="0">
                <a:solidFill>
                  <a:srgbClr val="FFFF00"/>
                </a:solidFill>
              </a:rPr>
              <a:t>Дополнительные:</a:t>
            </a:r>
          </a:p>
          <a:p>
            <a:pPr eaLnBrk="1" hangingPunct="1">
              <a:lnSpc>
                <a:spcPct val="90000"/>
              </a:lnSpc>
              <a:defRPr/>
            </a:pPr>
            <a:r>
              <a:rPr lang="ru-RU" dirty="0" smtClean="0">
                <a:solidFill>
                  <a:srgbClr val="002060"/>
                </a:solidFill>
              </a:rPr>
              <a:t>зубная нить, </a:t>
            </a:r>
          </a:p>
          <a:p>
            <a:pPr eaLnBrk="1" hangingPunct="1">
              <a:lnSpc>
                <a:spcPct val="90000"/>
              </a:lnSpc>
              <a:defRPr/>
            </a:pPr>
            <a:r>
              <a:rPr lang="ru-RU" dirty="0" err="1" smtClean="0">
                <a:solidFill>
                  <a:srgbClr val="002060"/>
                </a:solidFill>
              </a:rPr>
              <a:t>ополаскиватели</a:t>
            </a:r>
            <a:r>
              <a:rPr lang="ru-RU" dirty="0" smtClean="0">
                <a:solidFill>
                  <a:srgbClr val="002060"/>
                </a:solidFill>
              </a:rPr>
              <a:t>, </a:t>
            </a:r>
          </a:p>
          <a:p>
            <a:pPr eaLnBrk="1" hangingPunct="1">
              <a:lnSpc>
                <a:spcPct val="90000"/>
              </a:lnSpc>
              <a:defRPr/>
            </a:pPr>
            <a:r>
              <a:rPr lang="ru-RU" dirty="0" smtClean="0">
                <a:solidFill>
                  <a:srgbClr val="002060"/>
                </a:solidFill>
              </a:rPr>
              <a:t>отбеливатели,  </a:t>
            </a:r>
          </a:p>
          <a:p>
            <a:pPr eaLnBrk="1" hangingPunct="1">
              <a:lnSpc>
                <a:spcPct val="90000"/>
              </a:lnSpc>
              <a:defRPr/>
            </a:pPr>
            <a:r>
              <a:rPr lang="ru-RU" dirty="0" smtClean="0">
                <a:solidFill>
                  <a:srgbClr val="002060"/>
                </a:solidFill>
              </a:rPr>
              <a:t>эликсиры,</a:t>
            </a:r>
          </a:p>
          <a:p>
            <a:pPr eaLnBrk="1" hangingPunct="1">
              <a:lnSpc>
                <a:spcPct val="90000"/>
              </a:lnSpc>
              <a:defRPr/>
            </a:pPr>
            <a:r>
              <a:rPr lang="ru-RU" dirty="0" err="1" smtClean="0">
                <a:solidFill>
                  <a:srgbClr val="002060"/>
                </a:solidFill>
              </a:rPr>
              <a:t>спреи</a:t>
            </a:r>
            <a:r>
              <a:rPr lang="ru-RU" dirty="0" smtClean="0">
                <a:solidFill>
                  <a:srgbClr val="002060"/>
                </a:solidFill>
              </a:rPr>
              <a:t>. </a:t>
            </a:r>
          </a:p>
        </p:txBody>
      </p:sp>
      <p:pic>
        <p:nvPicPr>
          <p:cNvPr id="10244" name="Picture 5" descr="299042408444de56"/>
          <p:cNvPicPr>
            <a:picLocks noChangeAspect="1" noChangeArrowheads="1"/>
          </p:cNvPicPr>
          <p:nvPr/>
        </p:nvPicPr>
        <p:blipFill>
          <a:blip r:embed="rId3" cstate="email"/>
          <a:srcRect/>
          <a:stretch>
            <a:fillRect/>
          </a:stretch>
        </p:blipFill>
        <p:spPr bwMode="auto">
          <a:xfrm>
            <a:off x="4356100" y="4005263"/>
            <a:ext cx="1905000" cy="2619375"/>
          </a:xfrm>
          <a:prstGeom prst="rect">
            <a:avLst/>
          </a:prstGeom>
          <a:noFill/>
          <a:ln w="9525">
            <a:noFill/>
            <a:miter lim="800000"/>
            <a:headEnd/>
            <a:tailEnd/>
          </a:ln>
        </p:spPr>
      </p:pic>
      <p:pic>
        <p:nvPicPr>
          <p:cNvPr id="10245" name="Picture 7" descr="9684"/>
          <p:cNvPicPr>
            <a:picLocks noChangeAspect="1" noChangeArrowheads="1"/>
          </p:cNvPicPr>
          <p:nvPr/>
        </p:nvPicPr>
        <p:blipFill>
          <a:blip r:embed="rId4" cstate="email"/>
          <a:srcRect/>
          <a:stretch>
            <a:fillRect/>
          </a:stretch>
        </p:blipFill>
        <p:spPr bwMode="auto">
          <a:xfrm>
            <a:off x="5724525" y="1844675"/>
            <a:ext cx="2848003" cy="2084388"/>
          </a:xfrm>
          <a:prstGeom prst="rect">
            <a:avLst/>
          </a:prstGeom>
          <a:noFill/>
          <a:ln w="9525">
            <a:noFill/>
            <a:miter lim="800000"/>
            <a:headEnd/>
            <a:tailEnd/>
          </a:ln>
        </p:spPr>
      </p:pic>
      <p:pic>
        <p:nvPicPr>
          <p:cNvPr id="10246" name="Picture 12" descr="zuby"/>
          <p:cNvPicPr>
            <a:picLocks noChangeAspect="1" noChangeArrowheads="1"/>
          </p:cNvPicPr>
          <p:nvPr/>
        </p:nvPicPr>
        <p:blipFill>
          <a:blip r:embed="rId5" cstate="email"/>
          <a:srcRect/>
          <a:stretch>
            <a:fillRect/>
          </a:stretch>
        </p:blipFill>
        <p:spPr bwMode="auto">
          <a:xfrm>
            <a:off x="6659563" y="4095750"/>
            <a:ext cx="1838325" cy="2762250"/>
          </a:xfrm>
          <a:prstGeom prst="rect">
            <a:avLst/>
          </a:prstGeom>
          <a:noFill/>
          <a:ln w="9525">
            <a:noFill/>
            <a:miter lim="800000"/>
            <a:headEnd/>
            <a:tailEnd/>
          </a:ln>
        </p:spPr>
      </p:pic>
      <p:pic>
        <p:nvPicPr>
          <p:cNvPr id="10247" name="Picture 14" descr="2398"/>
          <p:cNvPicPr>
            <a:picLocks noChangeAspect="1" noChangeArrowheads="1"/>
          </p:cNvPicPr>
          <p:nvPr/>
        </p:nvPicPr>
        <p:blipFill>
          <a:blip r:embed="rId6" cstate="email"/>
          <a:srcRect/>
          <a:stretch>
            <a:fillRect/>
          </a:stretch>
        </p:blipFill>
        <p:spPr bwMode="auto">
          <a:xfrm>
            <a:off x="4000496" y="1628775"/>
            <a:ext cx="1938342" cy="2087563"/>
          </a:xfrm>
          <a:prstGeom prst="rect">
            <a:avLst/>
          </a:prstGeom>
          <a:noFill/>
          <a:ln w="9525">
            <a:noFill/>
            <a:miter lim="800000"/>
            <a:headEnd/>
            <a:tailEnd/>
          </a:ln>
        </p:spPr>
      </p:pic>
      <p:pic>
        <p:nvPicPr>
          <p:cNvPr id="2050" name="Picture 2" descr="H:\100b.jpg"/>
          <p:cNvPicPr>
            <a:picLocks noChangeAspect="1" noChangeArrowheads="1"/>
          </p:cNvPicPr>
          <p:nvPr/>
        </p:nvPicPr>
        <p:blipFill>
          <a:blip r:embed="rId7" cstate="email"/>
          <a:srcRect/>
          <a:stretch>
            <a:fillRect/>
          </a:stretch>
        </p:blipFill>
        <p:spPr bwMode="auto">
          <a:xfrm>
            <a:off x="428596" y="142852"/>
            <a:ext cx="1136502" cy="1500198"/>
          </a:xfrm>
          <a:prstGeom prst="rect">
            <a:avLst/>
          </a:prstGeom>
          <a:noFill/>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p:cTn id="7" dur="500" fill="hold"/>
                                        <p:tgtEl>
                                          <p:spTgt spid="83970"/>
                                        </p:tgtEl>
                                        <p:attrNameLst>
                                          <p:attrName>ppt_w</p:attrName>
                                        </p:attrNameLst>
                                      </p:cBhvr>
                                      <p:tavLst>
                                        <p:tav tm="0">
                                          <p:val>
                                            <p:fltVal val="0"/>
                                          </p:val>
                                        </p:tav>
                                        <p:tav tm="100000">
                                          <p:val>
                                            <p:strVal val="#ppt_w"/>
                                          </p:val>
                                        </p:tav>
                                      </p:tavLst>
                                    </p:anim>
                                    <p:anim calcmode="lin" valueType="num">
                                      <p:cBhvr>
                                        <p:cTn id="8" dur="500" fill="hold"/>
                                        <p:tgtEl>
                                          <p:spTgt spid="83970"/>
                                        </p:tgtEl>
                                        <p:attrNameLst>
                                          <p:attrName>ppt_h</p:attrName>
                                        </p:attrNameLst>
                                      </p:cBhvr>
                                      <p:tavLst>
                                        <p:tav tm="0">
                                          <p:val>
                                            <p:fltVal val="0"/>
                                          </p:val>
                                        </p:tav>
                                        <p:tav tm="100000">
                                          <p:val>
                                            <p:strVal val="#ppt_h"/>
                                          </p:val>
                                        </p:tav>
                                      </p:tavLst>
                                    </p:anim>
                                    <p:anim calcmode="lin" valueType="num">
                                      <p:cBhvr>
                                        <p:cTn id="9" dur="500" fill="hold"/>
                                        <p:tgtEl>
                                          <p:spTgt spid="83970"/>
                                        </p:tgtEl>
                                        <p:attrNameLst>
                                          <p:attrName>style.rotation</p:attrName>
                                        </p:attrNameLst>
                                      </p:cBhvr>
                                      <p:tavLst>
                                        <p:tav tm="0">
                                          <p:val>
                                            <p:fltVal val="360"/>
                                          </p:val>
                                        </p:tav>
                                        <p:tav tm="100000">
                                          <p:val>
                                            <p:fltVal val="0"/>
                                          </p:val>
                                        </p:tav>
                                      </p:tavLst>
                                    </p:anim>
                                    <p:animEffect transition="in" filter="fade">
                                      <p:cBhvr>
                                        <p:cTn id="10" dur="500"/>
                                        <p:tgtEl>
                                          <p:spTgt spid="8397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83971">
                                            <p:txEl>
                                              <p:pRg st="0" end="0"/>
                                            </p:txEl>
                                          </p:spTgt>
                                        </p:tgtEl>
                                        <p:attrNameLst>
                                          <p:attrName>style.visibility</p:attrName>
                                        </p:attrNameLst>
                                      </p:cBhvr>
                                      <p:to>
                                        <p:strVal val="visible"/>
                                      </p:to>
                                    </p:set>
                                    <p:anim calcmode="lin" valueType="num">
                                      <p:cBhvr>
                                        <p:cTn id="15" dur="500" fill="hold"/>
                                        <p:tgtEl>
                                          <p:spTgt spid="8397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3971">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3971">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397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83971">
                                            <p:txEl>
                                              <p:pRg st="1" end="1"/>
                                            </p:txEl>
                                          </p:spTgt>
                                        </p:tgtEl>
                                        <p:attrNameLst>
                                          <p:attrName>style.visibility</p:attrName>
                                        </p:attrNameLst>
                                      </p:cBhvr>
                                      <p:to>
                                        <p:strVal val="visible"/>
                                      </p:to>
                                    </p:set>
                                    <p:anim calcmode="lin" valueType="num">
                                      <p:cBhvr>
                                        <p:cTn id="23" dur="500" fill="hold"/>
                                        <p:tgtEl>
                                          <p:spTgt spid="8397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83971">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83971">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8397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83971">
                                            <p:txEl>
                                              <p:pRg st="2" end="2"/>
                                            </p:txEl>
                                          </p:spTgt>
                                        </p:tgtEl>
                                        <p:attrNameLst>
                                          <p:attrName>style.visibility</p:attrName>
                                        </p:attrNameLst>
                                      </p:cBhvr>
                                      <p:to>
                                        <p:strVal val="visible"/>
                                      </p:to>
                                    </p:set>
                                    <p:anim calcmode="lin" valueType="num">
                                      <p:cBhvr>
                                        <p:cTn id="31" dur="500" fill="hold"/>
                                        <p:tgtEl>
                                          <p:spTgt spid="83971">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83971">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83971">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8397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83971">
                                            <p:txEl>
                                              <p:pRg st="3" end="3"/>
                                            </p:txEl>
                                          </p:spTgt>
                                        </p:tgtEl>
                                        <p:attrNameLst>
                                          <p:attrName>style.visibility</p:attrName>
                                        </p:attrNameLst>
                                      </p:cBhvr>
                                      <p:to>
                                        <p:strVal val="visible"/>
                                      </p:to>
                                    </p:set>
                                    <p:anim calcmode="lin" valueType="num">
                                      <p:cBhvr>
                                        <p:cTn id="39" dur="500" fill="hold"/>
                                        <p:tgtEl>
                                          <p:spTgt spid="83971">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83971">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83971">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83971">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83971">
                                            <p:txEl>
                                              <p:pRg st="4" end="4"/>
                                            </p:txEl>
                                          </p:spTgt>
                                        </p:tgtEl>
                                        <p:attrNameLst>
                                          <p:attrName>style.visibility</p:attrName>
                                        </p:attrNameLst>
                                      </p:cBhvr>
                                      <p:to>
                                        <p:strVal val="visible"/>
                                      </p:to>
                                    </p:set>
                                    <p:anim calcmode="lin" valueType="num">
                                      <p:cBhvr>
                                        <p:cTn id="47" dur="500" fill="hold"/>
                                        <p:tgtEl>
                                          <p:spTgt spid="83971">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83971">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83971">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83971">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iterate type="lt">
                                    <p:tmPct val="10000"/>
                                  </p:iterate>
                                  <p:childTnLst>
                                    <p:set>
                                      <p:cBhvr>
                                        <p:cTn id="54" dur="1" fill="hold">
                                          <p:stCondLst>
                                            <p:cond delay="0"/>
                                          </p:stCondLst>
                                        </p:cTn>
                                        <p:tgtEl>
                                          <p:spTgt spid="83971">
                                            <p:txEl>
                                              <p:pRg st="5" end="5"/>
                                            </p:txEl>
                                          </p:spTgt>
                                        </p:tgtEl>
                                        <p:attrNameLst>
                                          <p:attrName>style.visibility</p:attrName>
                                        </p:attrNameLst>
                                      </p:cBhvr>
                                      <p:to>
                                        <p:strVal val="visible"/>
                                      </p:to>
                                    </p:set>
                                    <p:anim calcmode="lin" valueType="num">
                                      <p:cBhvr>
                                        <p:cTn id="55" dur="500" fill="hold"/>
                                        <p:tgtEl>
                                          <p:spTgt spid="83971">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83971">
                                            <p:txEl>
                                              <p:pRg st="5" end="5"/>
                                            </p:txEl>
                                          </p:spTgt>
                                        </p:tgtEl>
                                        <p:attrNameLst>
                                          <p:attrName>ppt_h</p:attrName>
                                        </p:attrNameLst>
                                      </p:cBhvr>
                                      <p:tavLst>
                                        <p:tav tm="0">
                                          <p:val>
                                            <p:fltVal val="0"/>
                                          </p:val>
                                        </p:tav>
                                        <p:tav tm="100000">
                                          <p:val>
                                            <p:strVal val="#ppt_h"/>
                                          </p:val>
                                        </p:tav>
                                      </p:tavLst>
                                    </p:anim>
                                    <p:anim calcmode="lin" valueType="num">
                                      <p:cBhvr>
                                        <p:cTn id="57" dur="500" fill="hold"/>
                                        <p:tgtEl>
                                          <p:spTgt spid="83971">
                                            <p:txEl>
                                              <p:pRg st="5" end="5"/>
                                            </p:txEl>
                                          </p:spTgt>
                                        </p:tgtEl>
                                        <p:attrNameLst>
                                          <p:attrName>style.rotation</p:attrName>
                                        </p:attrNameLst>
                                      </p:cBhvr>
                                      <p:tavLst>
                                        <p:tav tm="0">
                                          <p:val>
                                            <p:fltVal val="360"/>
                                          </p:val>
                                        </p:tav>
                                        <p:tav tm="100000">
                                          <p:val>
                                            <p:fltVal val="0"/>
                                          </p:val>
                                        </p:tav>
                                      </p:tavLst>
                                    </p:anim>
                                    <p:animEffect transition="in" filter="fade">
                                      <p:cBhvr>
                                        <p:cTn id="58" dur="500"/>
                                        <p:tgtEl>
                                          <p:spTgt spid="83971">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iterate type="lt">
                                    <p:tmPct val="10000"/>
                                  </p:iterate>
                                  <p:childTnLst>
                                    <p:set>
                                      <p:cBhvr>
                                        <p:cTn id="62" dur="1" fill="hold">
                                          <p:stCondLst>
                                            <p:cond delay="0"/>
                                          </p:stCondLst>
                                        </p:cTn>
                                        <p:tgtEl>
                                          <p:spTgt spid="83971">
                                            <p:txEl>
                                              <p:pRg st="6" end="6"/>
                                            </p:txEl>
                                          </p:spTgt>
                                        </p:tgtEl>
                                        <p:attrNameLst>
                                          <p:attrName>style.visibility</p:attrName>
                                        </p:attrNameLst>
                                      </p:cBhvr>
                                      <p:to>
                                        <p:strVal val="visible"/>
                                      </p:to>
                                    </p:set>
                                    <p:anim calcmode="lin" valueType="num">
                                      <p:cBhvr>
                                        <p:cTn id="63" dur="500" fill="hold"/>
                                        <p:tgtEl>
                                          <p:spTgt spid="83971">
                                            <p:txEl>
                                              <p:pRg st="6" end="6"/>
                                            </p:txEl>
                                          </p:spTgt>
                                        </p:tgtEl>
                                        <p:attrNameLst>
                                          <p:attrName>ppt_w</p:attrName>
                                        </p:attrNameLst>
                                      </p:cBhvr>
                                      <p:tavLst>
                                        <p:tav tm="0">
                                          <p:val>
                                            <p:fltVal val="0"/>
                                          </p:val>
                                        </p:tav>
                                        <p:tav tm="100000">
                                          <p:val>
                                            <p:strVal val="#ppt_w"/>
                                          </p:val>
                                        </p:tav>
                                      </p:tavLst>
                                    </p:anim>
                                    <p:anim calcmode="lin" valueType="num">
                                      <p:cBhvr>
                                        <p:cTn id="64" dur="500" fill="hold"/>
                                        <p:tgtEl>
                                          <p:spTgt spid="83971">
                                            <p:txEl>
                                              <p:pRg st="6" end="6"/>
                                            </p:txEl>
                                          </p:spTgt>
                                        </p:tgtEl>
                                        <p:attrNameLst>
                                          <p:attrName>ppt_h</p:attrName>
                                        </p:attrNameLst>
                                      </p:cBhvr>
                                      <p:tavLst>
                                        <p:tav tm="0">
                                          <p:val>
                                            <p:fltVal val="0"/>
                                          </p:val>
                                        </p:tav>
                                        <p:tav tm="100000">
                                          <p:val>
                                            <p:strVal val="#ppt_h"/>
                                          </p:val>
                                        </p:tav>
                                      </p:tavLst>
                                    </p:anim>
                                    <p:anim calcmode="lin" valueType="num">
                                      <p:cBhvr>
                                        <p:cTn id="65" dur="500" fill="hold"/>
                                        <p:tgtEl>
                                          <p:spTgt spid="83971">
                                            <p:txEl>
                                              <p:pRg st="6" end="6"/>
                                            </p:txEl>
                                          </p:spTgt>
                                        </p:tgtEl>
                                        <p:attrNameLst>
                                          <p:attrName>style.rotation</p:attrName>
                                        </p:attrNameLst>
                                      </p:cBhvr>
                                      <p:tavLst>
                                        <p:tav tm="0">
                                          <p:val>
                                            <p:fltVal val="360"/>
                                          </p:val>
                                        </p:tav>
                                        <p:tav tm="100000">
                                          <p:val>
                                            <p:fltVal val="0"/>
                                          </p:val>
                                        </p:tav>
                                      </p:tavLst>
                                    </p:anim>
                                    <p:animEffect transition="in" filter="fade">
                                      <p:cBhvr>
                                        <p:cTn id="66" dur="500"/>
                                        <p:tgtEl>
                                          <p:spTgt spid="83971">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iterate type="lt">
                                    <p:tmPct val="10000"/>
                                  </p:iterate>
                                  <p:childTnLst>
                                    <p:set>
                                      <p:cBhvr>
                                        <p:cTn id="70" dur="1" fill="hold">
                                          <p:stCondLst>
                                            <p:cond delay="0"/>
                                          </p:stCondLst>
                                        </p:cTn>
                                        <p:tgtEl>
                                          <p:spTgt spid="83971">
                                            <p:txEl>
                                              <p:pRg st="7" end="7"/>
                                            </p:txEl>
                                          </p:spTgt>
                                        </p:tgtEl>
                                        <p:attrNameLst>
                                          <p:attrName>style.visibility</p:attrName>
                                        </p:attrNameLst>
                                      </p:cBhvr>
                                      <p:to>
                                        <p:strVal val="visible"/>
                                      </p:to>
                                    </p:set>
                                    <p:anim calcmode="lin" valueType="num">
                                      <p:cBhvr>
                                        <p:cTn id="71" dur="500" fill="hold"/>
                                        <p:tgtEl>
                                          <p:spTgt spid="83971">
                                            <p:txEl>
                                              <p:pRg st="7" end="7"/>
                                            </p:txEl>
                                          </p:spTgt>
                                        </p:tgtEl>
                                        <p:attrNameLst>
                                          <p:attrName>ppt_w</p:attrName>
                                        </p:attrNameLst>
                                      </p:cBhvr>
                                      <p:tavLst>
                                        <p:tav tm="0">
                                          <p:val>
                                            <p:fltVal val="0"/>
                                          </p:val>
                                        </p:tav>
                                        <p:tav tm="100000">
                                          <p:val>
                                            <p:strVal val="#ppt_w"/>
                                          </p:val>
                                        </p:tav>
                                      </p:tavLst>
                                    </p:anim>
                                    <p:anim calcmode="lin" valueType="num">
                                      <p:cBhvr>
                                        <p:cTn id="72" dur="500" fill="hold"/>
                                        <p:tgtEl>
                                          <p:spTgt spid="83971">
                                            <p:txEl>
                                              <p:pRg st="7" end="7"/>
                                            </p:txEl>
                                          </p:spTgt>
                                        </p:tgtEl>
                                        <p:attrNameLst>
                                          <p:attrName>ppt_h</p:attrName>
                                        </p:attrNameLst>
                                      </p:cBhvr>
                                      <p:tavLst>
                                        <p:tav tm="0">
                                          <p:val>
                                            <p:fltVal val="0"/>
                                          </p:val>
                                        </p:tav>
                                        <p:tav tm="100000">
                                          <p:val>
                                            <p:strVal val="#ppt_h"/>
                                          </p:val>
                                        </p:tav>
                                      </p:tavLst>
                                    </p:anim>
                                    <p:anim calcmode="lin" valueType="num">
                                      <p:cBhvr>
                                        <p:cTn id="73" dur="500" fill="hold"/>
                                        <p:tgtEl>
                                          <p:spTgt spid="83971">
                                            <p:txEl>
                                              <p:pRg st="7" end="7"/>
                                            </p:txEl>
                                          </p:spTgt>
                                        </p:tgtEl>
                                        <p:attrNameLst>
                                          <p:attrName>style.rotation</p:attrName>
                                        </p:attrNameLst>
                                      </p:cBhvr>
                                      <p:tavLst>
                                        <p:tav tm="0">
                                          <p:val>
                                            <p:fltVal val="360"/>
                                          </p:val>
                                        </p:tav>
                                        <p:tav tm="100000">
                                          <p:val>
                                            <p:fltVal val="0"/>
                                          </p:val>
                                        </p:tav>
                                      </p:tavLst>
                                    </p:anim>
                                    <p:animEffect transition="in" filter="fade">
                                      <p:cBhvr>
                                        <p:cTn id="74" dur="500"/>
                                        <p:tgtEl>
                                          <p:spTgt spid="83971">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9" presetClass="entr" presetSubtype="0" decel="100000" fill="hold" grpId="0" nodeType="clickEffect">
                                  <p:stCondLst>
                                    <p:cond delay="0"/>
                                  </p:stCondLst>
                                  <p:iterate type="lt">
                                    <p:tmPct val="10000"/>
                                  </p:iterate>
                                  <p:childTnLst>
                                    <p:set>
                                      <p:cBhvr>
                                        <p:cTn id="78" dur="1" fill="hold">
                                          <p:stCondLst>
                                            <p:cond delay="0"/>
                                          </p:stCondLst>
                                        </p:cTn>
                                        <p:tgtEl>
                                          <p:spTgt spid="83971">
                                            <p:txEl>
                                              <p:pRg st="8" end="8"/>
                                            </p:txEl>
                                          </p:spTgt>
                                        </p:tgtEl>
                                        <p:attrNameLst>
                                          <p:attrName>style.visibility</p:attrName>
                                        </p:attrNameLst>
                                      </p:cBhvr>
                                      <p:to>
                                        <p:strVal val="visible"/>
                                      </p:to>
                                    </p:set>
                                    <p:anim calcmode="lin" valueType="num">
                                      <p:cBhvr>
                                        <p:cTn id="79" dur="500" fill="hold"/>
                                        <p:tgtEl>
                                          <p:spTgt spid="83971">
                                            <p:txEl>
                                              <p:pRg st="8" end="8"/>
                                            </p:txEl>
                                          </p:spTgt>
                                        </p:tgtEl>
                                        <p:attrNameLst>
                                          <p:attrName>ppt_w</p:attrName>
                                        </p:attrNameLst>
                                      </p:cBhvr>
                                      <p:tavLst>
                                        <p:tav tm="0">
                                          <p:val>
                                            <p:fltVal val="0"/>
                                          </p:val>
                                        </p:tav>
                                        <p:tav tm="100000">
                                          <p:val>
                                            <p:strVal val="#ppt_w"/>
                                          </p:val>
                                        </p:tav>
                                      </p:tavLst>
                                    </p:anim>
                                    <p:anim calcmode="lin" valueType="num">
                                      <p:cBhvr>
                                        <p:cTn id="80" dur="500" fill="hold"/>
                                        <p:tgtEl>
                                          <p:spTgt spid="83971">
                                            <p:txEl>
                                              <p:pRg st="8" end="8"/>
                                            </p:txEl>
                                          </p:spTgt>
                                        </p:tgtEl>
                                        <p:attrNameLst>
                                          <p:attrName>ppt_h</p:attrName>
                                        </p:attrNameLst>
                                      </p:cBhvr>
                                      <p:tavLst>
                                        <p:tav tm="0">
                                          <p:val>
                                            <p:fltVal val="0"/>
                                          </p:val>
                                        </p:tav>
                                        <p:tav tm="100000">
                                          <p:val>
                                            <p:strVal val="#ppt_h"/>
                                          </p:val>
                                        </p:tav>
                                      </p:tavLst>
                                    </p:anim>
                                    <p:anim calcmode="lin" valueType="num">
                                      <p:cBhvr>
                                        <p:cTn id="81" dur="500" fill="hold"/>
                                        <p:tgtEl>
                                          <p:spTgt spid="83971">
                                            <p:txEl>
                                              <p:pRg st="8" end="8"/>
                                            </p:txEl>
                                          </p:spTgt>
                                        </p:tgtEl>
                                        <p:attrNameLst>
                                          <p:attrName>style.rotation</p:attrName>
                                        </p:attrNameLst>
                                      </p:cBhvr>
                                      <p:tavLst>
                                        <p:tav tm="0">
                                          <p:val>
                                            <p:fltVal val="360"/>
                                          </p:val>
                                        </p:tav>
                                        <p:tav tm="100000">
                                          <p:val>
                                            <p:fltVal val="0"/>
                                          </p:val>
                                        </p:tav>
                                      </p:tavLst>
                                    </p:anim>
                                    <p:animEffect transition="in" filter="fade">
                                      <p:cBhvr>
                                        <p:cTn id="82" dur="500"/>
                                        <p:tgtEl>
                                          <p:spTgt spid="839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83971"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68313" y="0"/>
            <a:ext cx="8291512" cy="2214563"/>
          </a:xfrm>
        </p:spPr>
        <p:txBody>
          <a:bodyPr>
            <a:noAutofit/>
          </a:bodyPr>
          <a:lstStyle/>
          <a:p>
            <a:pPr algn="l" eaLnBrk="1" hangingPunct="1">
              <a:defRPr/>
            </a:pPr>
            <a:r>
              <a:rPr lang="ru-RU" sz="3600" dirty="0" smtClean="0">
                <a:solidFill>
                  <a:srgbClr val="002060"/>
                </a:solidFill>
              </a:rPr>
              <a:t>3. Ешь полезные для здоровья зубов продукты: свежие овощи, морские продукты, фрукты, черный хлеб, зеленый чай, орехи, молочные продукты.</a:t>
            </a:r>
          </a:p>
        </p:txBody>
      </p:sp>
      <p:pic>
        <p:nvPicPr>
          <p:cNvPr id="18435" name="Picture 4" descr="5"/>
          <p:cNvPicPr>
            <a:picLocks noGrp="1" noChangeAspect="1" noChangeArrowheads="1"/>
          </p:cNvPicPr>
          <p:nvPr>
            <p:ph type="body" idx="1"/>
          </p:nvPr>
        </p:nvPicPr>
        <p:blipFill>
          <a:blip r:embed="rId3" cstate="email"/>
          <a:srcRect/>
          <a:stretch>
            <a:fillRect/>
          </a:stretch>
        </p:blipFill>
        <p:spPr>
          <a:xfrm>
            <a:off x="571472" y="2500306"/>
            <a:ext cx="1954240" cy="2500330"/>
          </a:xfrm>
          <a:noFill/>
        </p:spPr>
      </p:pic>
      <p:pic>
        <p:nvPicPr>
          <p:cNvPr id="18436" name="Picture 5" descr="1907"/>
          <p:cNvPicPr>
            <a:picLocks noChangeAspect="1" noChangeArrowheads="1"/>
          </p:cNvPicPr>
          <p:nvPr/>
        </p:nvPicPr>
        <p:blipFill>
          <a:blip r:embed="rId4" cstate="print"/>
          <a:srcRect/>
          <a:stretch>
            <a:fillRect/>
          </a:stretch>
        </p:blipFill>
        <p:spPr bwMode="auto">
          <a:xfrm>
            <a:off x="5286380" y="4786322"/>
            <a:ext cx="1714500" cy="1809750"/>
          </a:xfrm>
          <a:prstGeom prst="rect">
            <a:avLst/>
          </a:prstGeom>
          <a:noFill/>
          <a:ln w="9525">
            <a:noFill/>
            <a:miter lim="800000"/>
            <a:headEnd/>
            <a:tailEnd/>
          </a:ln>
        </p:spPr>
      </p:pic>
      <p:pic>
        <p:nvPicPr>
          <p:cNvPr id="18437" name="Picture 9" descr="004_b"/>
          <p:cNvPicPr>
            <a:picLocks noChangeAspect="1" noChangeArrowheads="1"/>
          </p:cNvPicPr>
          <p:nvPr/>
        </p:nvPicPr>
        <p:blipFill>
          <a:blip r:embed="rId5" cstate="email"/>
          <a:srcRect/>
          <a:stretch>
            <a:fillRect/>
          </a:stretch>
        </p:blipFill>
        <p:spPr bwMode="auto">
          <a:xfrm>
            <a:off x="6286512" y="2428868"/>
            <a:ext cx="2571767" cy="2198687"/>
          </a:xfrm>
          <a:prstGeom prst="rect">
            <a:avLst/>
          </a:prstGeom>
          <a:noFill/>
          <a:ln w="9525">
            <a:noFill/>
            <a:miter lim="800000"/>
            <a:headEnd/>
            <a:tailEnd/>
          </a:ln>
        </p:spPr>
      </p:pic>
      <p:pic>
        <p:nvPicPr>
          <p:cNvPr id="18438" name="Picture 7" descr="0904"/>
          <p:cNvPicPr>
            <a:picLocks noChangeAspect="1" noChangeArrowheads="1"/>
          </p:cNvPicPr>
          <p:nvPr/>
        </p:nvPicPr>
        <p:blipFill>
          <a:blip r:embed="rId6" cstate="email"/>
          <a:srcRect/>
          <a:stretch>
            <a:fillRect/>
          </a:stretch>
        </p:blipFill>
        <p:spPr bwMode="auto">
          <a:xfrm>
            <a:off x="2857488" y="2500306"/>
            <a:ext cx="3228984" cy="2143116"/>
          </a:xfrm>
          <a:prstGeom prst="rect">
            <a:avLst/>
          </a:prstGeom>
          <a:noFill/>
          <a:ln w="9525">
            <a:noFill/>
            <a:miter lim="800000"/>
            <a:headEnd/>
            <a:tailEnd/>
          </a:ln>
        </p:spPr>
      </p:pic>
      <p:pic>
        <p:nvPicPr>
          <p:cNvPr id="7" name="Picture 48" descr="Рисунок13"/>
          <p:cNvPicPr>
            <a:picLocks noChangeAspect="1" noChangeArrowheads="1" noCrop="1"/>
          </p:cNvPicPr>
          <p:nvPr/>
        </p:nvPicPr>
        <p:blipFill>
          <a:blip r:embed="rId7" cstate="print"/>
          <a:srcRect/>
          <a:stretch>
            <a:fillRect/>
          </a:stretch>
        </p:blipFill>
        <p:spPr bwMode="auto">
          <a:xfrm flipH="1">
            <a:off x="6929454" y="4857760"/>
            <a:ext cx="1928826" cy="1785950"/>
          </a:xfrm>
          <a:prstGeom prst="rect">
            <a:avLst/>
          </a:prstGeom>
          <a:noFill/>
          <a:ln w="9525">
            <a:noFill/>
            <a:miter lim="800000"/>
            <a:headEnd/>
            <a:tailEnd/>
          </a:ln>
        </p:spPr>
      </p:pic>
      <p:pic>
        <p:nvPicPr>
          <p:cNvPr id="13" name="Picture 5" descr="slide0006_image006"/>
          <p:cNvPicPr>
            <a:picLocks noChangeAspect="1" noChangeArrowheads="1"/>
          </p:cNvPicPr>
          <p:nvPr/>
        </p:nvPicPr>
        <p:blipFill>
          <a:blip r:embed="rId8" cstate="email"/>
          <a:srcRect/>
          <a:stretch>
            <a:fillRect/>
          </a:stretch>
        </p:blipFill>
        <p:spPr bwMode="auto">
          <a:xfrm>
            <a:off x="2857488" y="4857760"/>
            <a:ext cx="2322497" cy="1723977"/>
          </a:xfrm>
          <a:prstGeom prst="rect">
            <a:avLst/>
          </a:prstGeom>
          <a:noFill/>
          <a:ln w="9525">
            <a:noFill/>
            <a:miter lim="800000"/>
            <a:headEnd/>
            <a:tailEnd/>
          </a:ln>
        </p:spPr>
      </p:pic>
      <p:pic>
        <p:nvPicPr>
          <p:cNvPr id="4098" name="Picture 2" descr="H:\Новая папка\1253395535_6.jpg"/>
          <p:cNvPicPr>
            <a:picLocks noChangeAspect="1" noChangeArrowheads="1"/>
          </p:cNvPicPr>
          <p:nvPr/>
        </p:nvPicPr>
        <p:blipFill>
          <a:blip r:embed="rId9" cstate="email"/>
          <a:srcRect/>
          <a:stretch>
            <a:fillRect/>
          </a:stretch>
        </p:blipFill>
        <p:spPr bwMode="auto">
          <a:xfrm>
            <a:off x="571472" y="5143512"/>
            <a:ext cx="1976438" cy="1482329"/>
          </a:xfrm>
          <a:prstGeom prst="rect">
            <a:avLst/>
          </a:prstGeom>
          <a:noFill/>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p:cTn id="7" dur="500" fill="hold"/>
                                        <p:tgtEl>
                                          <p:spTgt spid="95234"/>
                                        </p:tgtEl>
                                        <p:attrNameLst>
                                          <p:attrName>ppt_w</p:attrName>
                                        </p:attrNameLst>
                                      </p:cBhvr>
                                      <p:tavLst>
                                        <p:tav tm="0">
                                          <p:val>
                                            <p:fltVal val="0"/>
                                          </p:val>
                                        </p:tav>
                                        <p:tav tm="100000">
                                          <p:val>
                                            <p:strVal val="#ppt_w"/>
                                          </p:val>
                                        </p:tav>
                                      </p:tavLst>
                                    </p:anim>
                                    <p:anim calcmode="lin" valueType="num">
                                      <p:cBhvr>
                                        <p:cTn id="8" dur="500" fill="hold"/>
                                        <p:tgtEl>
                                          <p:spTgt spid="952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a:bodyPr>
          <a:lstStyle/>
          <a:p>
            <a:pPr eaLnBrk="1" hangingPunct="1">
              <a:defRPr/>
            </a:pPr>
            <a:r>
              <a:rPr lang="ru-RU" sz="3600" dirty="0" smtClean="0">
                <a:solidFill>
                  <a:srgbClr val="002060"/>
                </a:solidFill>
              </a:rPr>
              <a:t>4. Посещайте стоматолога 2 раза в год.</a:t>
            </a:r>
          </a:p>
        </p:txBody>
      </p:sp>
      <p:pic>
        <p:nvPicPr>
          <p:cNvPr id="17413" name="Picture 11" descr="38"/>
          <p:cNvPicPr>
            <a:picLocks noChangeAspect="1" noChangeArrowheads="1"/>
          </p:cNvPicPr>
          <p:nvPr/>
        </p:nvPicPr>
        <p:blipFill>
          <a:blip r:embed="rId3" cstate="print"/>
          <a:srcRect/>
          <a:stretch>
            <a:fillRect/>
          </a:stretch>
        </p:blipFill>
        <p:spPr bwMode="auto">
          <a:xfrm>
            <a:off x="5000628" y="2214554"/>
            <a:ext cx="3643338" cy="3286148"/>
          </a:xfrm>
          <a:prstGeom prst="rect">
            <a:avLst/>
          </a:prstGeom>
          <a:noFill/>
          <a:ln w="9525">
            <a:noFill/>
            <a:miter lim="800000"/>
            <a:headEnd/>
            <a:tailEnd/>
          </a:ln>
        </p:spPr>
      </p:pic>
      <p:pic>
        <p:nvPicPr>
          <p:cNvPr id="8" name="Picture 2" descr="Картинка 3 из 25337"/>
          <p:cNvPicPr>
            <a:picLocks noGrp="1" noChangeAspect="1" noChangeArrowheads="1"/>
          </p:cNvPicPr>
          <p:nvPr>
            <p:ph idx="1"/>
          </p:nvPr>
        </p:nvPicPr>
        <p:blipFill>
          <a:blip r:embed="rId4" cstate="email"/>
          <a:srcRect/>
          <a:stretch>
            <a:fillRect/>
          </a:stretch>
        </p:blipFill>
        <p:spPr bwMode="auto">
          <a:xfrm>
            <a:off x="357158" y="1714488"/>
            <a:ext cx="4071966" cy="4000528"/>
          </a:xfrm>
          <a:prstGeom prst="rect">
            <a:avLst/>
          </a:prstGeom>
          <a:noFill/>
          <a:ln w="9525">
            <a:noFill/>
            <a:miter lim="800000"/>
            <a:headEnd/>
            <a:tailEnd/>
          </a:ln>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p:cTn id="7" dur="2000" fill="hold"/>
                                        <p:tgtEl>
                                          <p:spTgt spid="88066"/>
                                        </p:tgtEl>
                                        <p:attrNameLst>
                                          <p:attrName>ppt_w</p:attrName>
                                        </p:attrNameLst>
                                      </p:cBhvr>
                                      <p:tavLst>
                                        <p:tav tm="0">
                                          <p:val>
                                            <p:strVal val="#ppt_w"/>
                                          </p:val>
                                        </p:tav>
                                        <p:tav tm="100000">
                                          <p:val>
                                            <p:strVal val="#ppt_w"/>
                                          </p:val>
                                        </p:tav>
                                      </p:tavLst>
                                    </p:anim>
                                    <p:anim calcmode="lin" valueType="num">
                                      <p:cBhvr>
                                        <p:cTn id="8" dur="2000" fill="hold"/>
                                        <p:tgtEl>
                                          <p:spTgt spid="88066"/>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88066"/>
                                        </p:tgtEl>
                                        <p:attrNameLst>
                                          <p:attrName>ppt_x</p:attrName>
                                        </p:attrNameLst>
                                      </p:cBhvr>
                                      <p:tavLst>
                                        <p:tav tm="0">
                                          <p:val>
                                            <p:strVal val="#ppt_x-.4"/>
                                          </p:val>
                                        </p:tav>
                                        <p:tav tm="100000">
                                          <p:val>
                                            <p:strVal val="#ppt_x"/>
                                          </p:val>
                                        </p:tav>
                                      </p:tavLst>
                                    </p:anim>
                                    <p:anim calcmode="lin" valueType="num">
                                      <p:cBhvr>
                                        <p:cTn id="10" dur="2000" fill="hold"/>
                                        <p:tgtEl>
                                          <p:spTgt spid="88066"/>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25602"/>
          </a:xfrm>
        </p:spPr>
        <p:txBody>
          <a:bodyPr>
            <a:noAutofit/>
          </a:bodyPr>
          <a:lstStyle/>
          <a:p>
            <a:r>
              <a:rPr lang="ru-RU" dirty="0" smtClean="0">
                <a:solidFill>
                  <a:srgbClr val="FF0000"/>
                </a:solidFill>
              </a:rPr>
              <a:t>Соблюдай правила безопасности.</a:t>
            </a:r>
            <a:endParaRPr lang="ru-RU" dirty="0">
              <a:solidFill>
                <a:srgbClr val="FF0000"/>
              </a:solidFill>
            </a:endParaRPr>
          </a:p>
        </p:txBody>
      </p:sp>
      <p:pic>
        <p:nvPicPr>
          <p:cNvPr id="4098" name="Picture 2" descr="H:\Новая папка (4)\N8F77F1758D2C.jpg"/>
          <p:cNvPicPr>
            <a:picLocks noGrp="1" noChangeAspect="1" noChangeArrowheads="1"/>
          </p:cNvPicPr>
          <p:nvPr>
            <p:ph idx="1"/>
          </p:nvPr>
        </p:nvPicPr>
        <p:blipFill>
          <a:blip r:embed="rId3" cstate="print"/>
          <a:srcRect/>
          <a:stretch>
            <a:fillRect/>
          </a:stretch>
        </p:blipFill>
        <p:spPr bwMode="auto">
          <a:xfrm>
            <a:off x="2643174" y="2071678"/>
            <a:ext cx="3714776" cy="4465320"/>
          </a:xfrm>
          <a:prstGeom prst="rect">
            <a:avLst/>
          </a:prstGeom>
          <a:noFill/>
        </p:spPr>
      </p:pic>
    </p:spTree>
  </p:cSld>
  <p:clrMapOvr>
    <a:masterClrMapping/>
  </p:clrMapOvr>
  <p:transition advClick="0" advTm="3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368544"/>
          </a:xfrm>
        </p:spPr>
        <p:txBody>
          <a:bodyPr>
            <a:normAutofit/>
          </a:bodyPr>
          <a:lstStyle/>
          <a:p>
            <a:r>
              <a:rPr lang="ru-RU" sz="3600" dirty="0" smtClean="0">
                <a:solidFill>
                  <a:srgbClr val="FFFF00"/>
                </a:solidFill>
              </a:rPr>
              <a:t>  Чтобы рассудить спор Айболита и Незнайки </a:t>
            </a:r>
            <a:r>
              <a:rPr lang="ru-RU" sz="3600" dirty="0" smtClean="0">
                <a:solidFill>
                  <a:srgbClr val="FF0000"/>
                </a:solidFill>
              </a:rPr>
              <a:t>«Надо ли беречь зубы и почему?»</a:t>
            </a:r>
            <a:r>
              <a:rPr lang="ru-RU" sz="3600" dirty="0" smtClean="0">
                <a:solidFill>
                  <a:srgbClr val="FFFF00"/>
                </a:solidFill>
              </a:rPr>
              <a:t>, мы должны сначала узнать:</a:t>
            </a:r>
            <a:br>
              <a:rPr lang="ru-RU" sz="3600" dirty="0" smtClean="0">
                <a:solidFill>
                  <a:srgbClr val="FFFF00"/>
                </a:solidFill>
              </a:rPr>
            </a:br>
            <a:endParaRPr lang="ru-RU" sz="3600" dirty="0">
              <a:solidFill>
                <a:srgbClr val="FFFF00"/>
              </a:solidFill>
            </a:endParaRPr>
          </a:p>
        </p:txBody>
      </p:sp>
      <p:sp>
        <p:nvSpPr>
          <p:cNvPr id="3" name="Содержимое 2"/>
          <p:cNvSpPr>
            <a:spLocks noGrp="1"/>
          </p:cNvSpPr>
          <p:nvPr>
            <p:ph idx="1"/>
          </p:nvPr>
        </p:nvSpPr>
        <p:spPr>
          <a:xfrm>
            <a:off x="457200" y="2428868"/>
            <a:ext cx="8229600" cy="4071966"/>
          </a:xfrm>
        </p:spPr>
        <p:txBody>
          <a:bodyPr>
            <a:noAutofit/>
          </a:bodyPr>
          <a:lstStyle/>
          <a:p>
            <a:pPr>
              <a:buNone/>
            </a:pPr>
            <a:r>
              <a:rPr lang="ru-RU" sz="4000" dirty="0" smtClean="0">
                <a:solidFill>
                  <a:srgbClr val="002060"/>
                </a:solidFill>
              </a:rPr>
              <a:t>1.Что такое зубы и как они устроены.</a:t>
            </a:r>
          </a:p>
          <a:p>
            <a:pPr>
              <a:buNone/>
            </a:pPr>
            <a:r>
              <a:rPr lang="ru-RU" sz="4000" dirty="0" smtClean="0">
                <a:solidFill>
                  <a:srgbClr val="002060"/>
                </a:solidFill>
              </a:rPr>
              <a:t>2. Какие бывают зубы.</a:t>
            </a:r>
          </a:p>
          <a:p>
            <a:pPr>
              <a:buNone/>
            </a:pPr>
            <a:r>
              <a:rPr lang="ru-RU" sz="4000" dirty="0" smtClean="0">
                <a:solidFill>
                  <a:srgbClr val="002060"/>
                </a:solidFill>
              </a:rPr>
              <a:t>3. Для чего человеку нужны зубы.</a:t>
            </a:r>
          </a:p>
          <a:p>
            <a:pPr>
              <a:buNone/>
            </a:pPr>
            <a:r>
              <a:rPr lang="ru-RU" sz="4000" dirty="0" smtClean="0">
                <a:solidFill>
                  <a:srgbClr val="002060"/>
                </a:solidFill>
              </a:rPr>
              <a:t>4. Почему зубы болят и что с ними происходит.</a:t>
            </a:r>
            <a:endParaRPr lang="ru-RU" sz="4000" dirty="0">
              <a:solidFill>
                <a:srgbClr val="002060"/>
              </a:solidFill>
            </a:endParaRP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70"/>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3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3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3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3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3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3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3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9" dur="3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3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3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6" dur="3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solidFill>
                  <a:srgbClr val="002060"/>
                </a:solidFill>
              </a:rPr>
              <a:t>1. Будь осторожен при катании на велосипедах, санках, коньках.</a:t>
            </a:r>
            <a:endParaRPr lang="ru-RU" sz="3200" dirty="0">
              <a:solidFill>
                <a:srgbClr val="002060"/>
              </a:solidFill>
            </a:endParaRPr>
          </a:p>
        </p:txBody>
      </p:sp>
      <p:pic>
        <p:nvPicPr>
          <p:cNvPr id="4" name="Picture 4" descr="Картинка 106 из 672"/>
          <p:cNvPicPr>
            <a:picLocks noGrp="1" noChangeAspect="1" noChangeArrowheads="1"/>
          </p:cNvPicPr>
          <p:nvPr>
            <p:ph idx="1"/>
          </p:nvPr>
        </p:nvPicPr>
        <p:blipFill>
          <a:blip r:embed="rId3" cstate="print">
            <a:clrChange>
              <a:clrFrom>
                <a:srgbClr val="FFFFFF"/>
              </a:clrFrom>
              <a:clrTo>
                <a:srgbClr val="FFFFFF">
                  <a:alpha val="0"/>
                </a:srgbClr>
              </a:clrTo>
            </a:clrChange>
          </a:blip>
          <a:srcRect/>
          <a:stretch>
            <a:fillRect/>
          </a:stretch>
        </p:blipFill>
        <p:spPr bwMode="auto">
          <a:xfrm>
            <a:off x="4000496" y="1643051"/>
            <a:ext cx="2357454" cy="2214578"/>
          </a:xfrm>
          <a:prstGeom prst="rect">
            <a:avLst/>
          </a:prstGeom>
          <a:ln>
            <a:noFill/>
          </a:ln>
          <a:effectLst>
            <a:outerShdw blurRad="292100" dist="139700" dir="2700000" algn="tl" rotWithShape="0">
              <a:srgbClr val="333333">
                <a:alpha val="65000"/>
              </a:srgbClr>
            </a:outerShdw>
          </a:effectLst>
        </p:spPr>
      </p:pic>
      <p:pic>
        <p:nvPicPr>
          <p:cNvPr id="10242" name="Picture 2" descr="H:\Новая папка (4)\1535_2.jpg"/>
          <p:cNvPicPr>
            <a:picLocks noChangeAspect="1" noChangeArrowheads="1"/>
          </p:cNvPicPr>
          <p:nvPr/>
        </p:nvPicPr>
        <p:blipFill>
          <a:blip r:embed="rId4" cstate="email"/>
          <a:srcRect/>
          <a:stretch>
            <a:fillRect/>
          </a:stretch>
        </p:blipFill>
        <p:spPr bwMode="auto">
          <a:xfrm>
            <a:off x="1142976" y="4000504"/>
            <a:ext cx="4714908" cy="2571768"/>
          </a:xfrm>
          <a:prstGeom prst="rect">
            <a:avLst/>
          </a:prstGeom>
          <a:noFill/>
        </p:spPr>
      </p:pic>
      <p:pic>
        <p:nvPicPr>
          <p:cNvPr id="10243" name="Picture 3" descr="H:\Новая папка (4)\723850.jpg"/>
          <p:cNvPicPr>
            <a:picLocks noChangeAspect="1" noChangeArrowheads="1"/>
          </p:cNvPicPr>
          <p:nvPr/>
        </p:nvPicPr>
        <p:blipFill>
          <a:blip r:embed="rId5" cstate="email"/>
          <a:srcRect/>
          <a:stretch>
            <a:fillRect/>
          </a:stretch>
        </p:blipFill>
        <p:spPr bwMode="auto">
          <a:xfrm>
            <a:off x="928662" y="1714488"/>
            <a:ext cx="2786082" cy="1994958"/>
          </a:xfrm>
          <a:prstGeom prst="rect">
            <a:avLst/>
          </a:prstGeom>
          <a:noFill/>
        </p:spPr>
      </p:pic>
      <p:pic>
        <p:nvPicPr>
          <p:cNvPr id="5122" name="Picture 2" descr="H:\Новая папка\445_0599.jpg"/>
          <p:cNvPicPr>
            <a:picLocks noChangeAspect="1" noChangeArrowheads="1"/>
          </p:cNvPicPr>
          <p:nvPr/>
        </p:nvPicPr>
        <p:blipFill>
          <a:blip r:embed="rId6" cstate="email"/>
          <a:srcRect/>
          <a:stretch>
            <a:fillRect/>
          </a:stretch>
        </p:blipFill>
        <p:spPr bwMode="auto">
          <a:xfrm>
            <a:off x="6500826" y="1928802"/>
            <a:ext cx="2286016" cy="3786214"/>
          </a:xfrm>
          <a:prstGeom prst="rect">
            <a:avLst/>
          </a:prstGeom>
          <a:noFill/>
        </p:spPr>
      </p:pic>
    </p:spTree>
  </p:cSld>
  <p:clrMapOvr>
    <a:masterClrMapping/>
  </p:clrMapOvr>
  <p:transition advClick="0" advTm="3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solidFill>
                  <a:srgbClr val="002060"/>
                </a:solidFill>
              </a:rPr>
              <a:t>2. Веди себя спокойно в общественных местах: не толкай соседа по парте, не дерись, не ставь подножки.</a:t>
            </a:r>
            <a:endParaRPr lang="ru-RU" sz="3200" dirty="0">
              <a:solidFill>
                <a:srgbClr val="002060"/>
              </a:solidFill>
            </a:endParaRPr>
          </a:p>
        </p:txBody>
      </p:sp>
      <p:pic>
        <p:nvPicPr>
          <p:cNvPr id="10242" name="Picture 2" descr="H:\post-5450-1181480382.jpg"/>
          <p:cNvPicPr>
            <a:picLocks noGrp="1" noChangeAspect="1" noChangeArrowheads="1"/>
          </p:cNvPicPr>
          <p:nvPr>
            <p:ph idx="1"/>
          </p:nvPr>
        </p:nvPicPr>
        <p:blipFill>
          <a:blip r:embed="rId3" cstate="email"/>
          <a:srcRect/>
          <a:stretch>
            <a:fillRect/>
          </a:stretch>
        </p:blipFill>
        <p:spPr bwMode="auto">
          <a:xfrm>
            <a:off x="4429124" y="1785926"/>
            <a:ext cx="2910721" cy="2286016"/>
          </a:xfrm>
          <a:prstGeom prst="rect">
            <a:avLst/>
          </a:prstGeom>
          <a:noFill/>
        </p:spPr>
      </p:pic>
      <p:pic>
        <p:nvPicPr>
          <p:cNvPr id="10243" name="Picture 3" descr="H:\Новая папка (4)\0000411643-preview.jpg"/>
          <p:cNvPicPr>
            <a:picLocks noChangeAspect="1" noChangeArrowheads="1"/>
          </p:cNvPicPr>
          <p:nvPr/>
        </p:nvPicPr>
        <p:blipFill>
          <a:blip r:embed="rId4" cstate="email"/>
          <a:srcRect/>
          <a:stretch>
            <a:fillRect/>
          </a:stretch>
        </p:blipFill>
        <p:spPr bwMode="auto">
          <a:xfrm>
            <a:off x="571472" y="1785926"/>
            <a:ext cx="2928958" cy="2286016"/>
          </a:xfrm>
          <a:prstGeom prst="rect">
            <a:avLst/>
          </a:prstGeom>
          <a:noFill/>
        </p:spPr>
      </p:pic>
      <p:pic>
        <p:nvPicPr>
          <p:cNvPr id="10244" name="Picture 4" descr="H:\Новая папка (4)\67.jpg"/>
          <p:cNvPicPr>
            <a:picLocks noChangeAspect="1" noChangeArrowheads="1"/>
          </p:cNvPicPr>
          <p:nvPr/>
        </p:nvPicPr>
        <p:blipFill>
          <a:blip r:embed="rId5" cstate="email"/>
          <a:srcRect/>
          <a:stretch>
            <a:fillRect/>
          </a:stretch>
        </p:blipFill>
        <p:spPr bwMode="auto">
          <a:xfrm>
            <a:off x="1285852" y="4357694"/>
            <a:ext cx="3008318" cy="2109473"/>
          </a:xfrm>
          <a:prstGeom prst="rect">
            <a:avLst/>
          </a:prstGeom>
          <a:noFill/>
        </p:spPr>
      </p:pic>
      <p:pic>
        <p:nvPicPr>
          <p:cNvPr id="10245" name="Picture 5" descr="H:\Новая папка (4)\child-fighting.jpg"/>
          <p:cNvPicPr>
            <a:picLocks noChangeAspect="1" noChangeArrowheads="1"/>
          </p:cNvPicPr>
          <p:nvPr/>
        </p:nvPicPr>
        <p:blipFill>
          <a:blip r:embed="rId6" cstate="email"/>
          <a:srcRect/>
          <a:stretch>
            <a:fillRect/>
          </a:stretch>
        </p:blipFill>
        <p:spPr bwMode="auto">
          <a:xfrm>
            <a:off x="5429256" y="4357694"/>
            <a:ext cx="3178971" cy="2119314"/>
          </a:xfrm>
          <a:prstGeom prst="rect">
            <a:avLst/>
          </a:prstGeom>
          <a:noFill/>
        </p:spPr>
      </p:pic>
    </p:spTree>
  </p:cSld>
  <p:clrMapOvr>
    <a:masterClrMapping/>
  </p:clrMapOvr>
  <p:transition advClick="0" advTm="3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solidFill>
                  <a:srgbClr val="002060"/>
                </a:solidFill>
              </a:rPr>
              <a:t>3. Не открывай зубами бутылки и не бери в рот посторонние предметы (ручки, карандаши, металлические предметы).</a:t>
            </a:r>
            <a:endParaRPr lang="ru-RU" sz="2800" dirty="0">
              <a:solidFill>
                <a:srgbClr val="002060"/>
              </a:solidFill>
            </a:endParaRPr>
          </a:p>
        </p:txBody>
      </p:sp>
      <p:pic>
        <p:nvPicPr>
          <p:cNvPr id="11266" name="Picture 2" descr="H:\Новая папка (4)\f69cb8dcd43c.jpg"/>
          <p:cNvPicPr>
            <a:picLocks noGrp="1" noChangeAspect="1" noChangeArrowheads="1"/>
          </p:cNvPicPr>
          <p:nvPr>
            <p:ph idx="1"/>
          </p:nvPr>
        </p:nvPicPr>
        <p:blipFill>
          <a:blip r:embed="rId3" cstate="email"/>
          <a:srcRect/>
          <a:stretch>
            <a:fillRect/>
          </a:stretch>
        </p:blipFill>
        <p:spPr bwMode="auto">
          <a:xfrm>
            <a:off x="1214414" y="4714884"/>
            <a:ext cx="3040384" cy="1949537"/>
          </a:xfrm>
          <a:prstGeom prst="rect">
            <a:avLst/>
          </a:prstGeom>
          <a:noFill/>
        </p:spPr>
      </p:pic>
      <p:pic>
        <p:nvPicPr>
          <p:cNvPr id="11267" name="Picture 3" descr="H:\Новая папка (4)\20080408182930_02.jpg"/>
          <p:cNvPicPr>
            <a:picLocks noChangeAspect="1" noChangeArrowheads="1"/>
          </p:cNvPicPr>
          <p:nvPr/>
        </p:nvPicPr>
        <p:blipFill>
          <a:blip r:embed="rId4" cstate="email"/>
          <a:srcRect/>
          <a:stretch>
            <a:fillRect/>
          </a:stretch>
        </p:blipFill>
        <p:spPr bwMode="auto">
          <a:xfrm>
            <a:off x="1785918" y="1785926"/>
            <a:ext cx="2214578" cy="2786067"/>
          </a:xfrm>
          <a:prstGeom prst="rect">
            <a:avLst/>
          </a:prstGeom>
          <a:noFill/>
        </p:spPr>
      </p:pic>
      <p:pic>
        <p:nvPicPr>
          <p:cNvPr id="11268" name="Picture 4" descr="H:\Новая папка (4)\121689370.jpg"/>
          <p:cNvPicPr>
            <a:picLocks noChangeAspect="1" noChangeArrowheads="1"/>
          </p:cNvPicPr>
          <p:nvPr/>
        </p:nvPicPr>
        <p:blipFill>
          <a:blip r:embed="rId5" cstate="email"/>
          <a:srcRect/>
          <a:stretch>
            <a:fillRect/>
          </a:stretch>
        </p:blipFill>
        <p:spPr bwMode="auto">
          <a:xfrm>
            <a:off x="5214942" y="4714884"/>
            <a:ext cx="3024192" cy="2000264"/>
          </a:xfrm>
          <a:prstGeom prst="rect">
            <a:avLst/>
          </a:prstGeom>
          <a:noFill/>
        </p:spPr>
      </p:pic>
      <p:pic>
        <p:nvPicPr>
          <p:cNvPr id="6146" name="Picture 2" descr="H:\Новая папка\nk14-2.jpg"/>
          <p:cNvPicPr>
            <a:picLocks noChangeAspect="1" noChangeArrowheads="1"/>
          </p:cNvPicPr>
          <p:nvPr/>
        </p:nvPicPr>
        <p:blipFill>
          <a:blip r:embed="rId6" cstate="email"/>
          <a:srcRect/>
          <a:stretch>
            <a:fillRect/>
          </a:stretch>
        </p:blipFill>
        <p:spPr bwMode="auto">
          <a:xfrm>
            <a:off x="5429256" y="1714488"/>
            <a:ext cx="2357454" cy="2786082"/>
          </a:xfrm>
          <a:prstGeom prst="rect">
            <a:avLst/>
          </a:prstGeom>
          <a:noFill/>
        </p:spPr>
      </p:pic>
    </p:spTree>
  </p:cSld>
  <p:clrMapOvr>
    <a:masterClrMapping/>
  </p:clrMapOvr>
  <p:transition advClick="0" advTm="3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500034" y="142852"/>
            <a:ext cx="8229600" cy="1143000"/>
          </a:xfrm>
        </p:spPr>
        <p:txBody>
          <a:bodyPr>
            <a:normAutofit/>
          </a:bodyPr>
          <a:lstStyle/>
          <a:p>
            <a:pPr eaLnBrk="1" hangingPunct="1">
              <a:defRPr/>
            </a:pPr>
            <a:r>
              <a:rPr lang="ru-RU" sz="3200" dirty="0" smtClean="0">
                <a:solidFill>
                  <a:srgbClr val="002060"/>
                </a:solidFill>
              </a:rPr>
              <a:t>4. Не грызите орехи, леденцы и другие твёрдые продукты.</a:t>
            </a:r>
          </a:p>
        </p:txBody>
      </p:sp>
      <p:sp>
        <p:nvSpPr>
          <p:cNvPr id="97283" name="Rectangle 3"/>
          <p:cNvSpPr>
            <a:spLocks noGrp="1" noChangeArrowheads="1"/>
          </p:cNvSpPr>
          <p:nvPr>
            <p:ph type="body" idx="1"/>
          </p:nvPr>
        </p:nvSpPr>
        <p:spPr/>
        <p:txBody>
          <a:bodyPr/>
          <a:lstStyle/>
          <a:p>
            <a:pPr eaLnBrk="1" hangingPunct="1">
              <a:defRPr/>
            </a:pPr>
            <a:endParaRPr lang="ru-RU" smtClean="0"/>
          </a:p>
        </p:txBody>
      </p:sp>
      <p:pic>
        <p:nvPicPr>
          <p:cNvPr id="21508" name="Picture 5" descr="slide0006_image006"/>
          <p:cNvPicPr>
            <a:picLocks noChangeAspect="1" noChangeArrowheads="1"/>
          </p:cNvPicPr>
          <p:nvPr/>
        </p:nvPicPr>
        <p:blipFill>
          <a:blip r:embed="rId3" cstate="email"/>
          <a:srcRect/>
          <a:stretch>
            <a:fillRect/>
          </a:stretch>
        </p:blipFill>
        <p:spPr bwMode="auto">
          <a:xfrm>
            <a:off x="571472" y="1357298"/>
            <a:ext cx="3786214" cy="2461104"/>
          </a:xfrm>
          <a:prstGeom prst="rect">
            <a:avLst/>
          </a:prstGeom>
          <a:noFill/>
          <a:ln w="9525">
            <a:noFill/>
            <a:miter lim="800000"/>
            <a:headEnd/>
            <a:tailEnd/>
          </a:ln>
        </p:spPr>
      </p:pic>
      <p:pic>
        <p:nvPicPr>
          <p:cNvPr id="21509" name="Picture 7" descr="slide0003_image004"/>
          <p:cNvPicPr>
            <a:picLocks noChangeAspect="1" noChangeArrowheads="1"/>
          </p:cNvPicPr>
          <p:nvPr/>
        </p:nvPicPr>
        <p:blipFill>
          <a:blip r:embed="rId4" cstate="email"/>
          <a:srcRect/>
          <a:stretch>
            <a:fillRect/>
          </a:stretch>
        </p:blipFill>
        <p:spPr bwMode="auto">
          <a:xfrm>
            <a:off x="4891680" y="1357298"/>
            <a:ext cx="3858623" cy="2643206"/>
          </a:xfrm>
          <a:prstGeom prst="rect">
            <a:avLst/>
          </a:prstGeom>
          <a:noFill/>
          <a:ln w="9525">
            <a:noFill/>
            <a:miter lim="800000"/>
            <a:headEnd/>
            <a:tailEnd/>
          </a:ln>
        </p:spPr>
      </p:pic>
      <p:pic>
        <p:nvPicPr>
          <p:cNvPr id="21510" name="Picture 9" descr="AR00280"/>
          <p:cNvPicPr>
            <a:picLocks noChangeAspect="1" noChangeArrowheads="1"/>
          </p:cNvPicPr>
          <p:nvPr/>
        </p:nvPicPr>
        <p:blipFill>
          <a:blip r:embed="rId5" cstate="email"/>
          <a:srcRect/>
          <a:stretch>
            <a:fillRect/>
          </a:stretch>
        </p:blipFill>
        <p:spPr bwMode="auto">
          <a:xfrm>
            <a:off x="571472" y="3929066"/>
            <a:ext cx="3748087" cy="2813050"/>
          </a:xfrm>
          <a:prstGeom prst="rect">
            <a:avLst/>
          </a:prstGeom>
          <a:noFill/>
          <a:ln w="9525">
            <a:noFill/>
            <a:miter lim="800000"/>
            <a:headEnd/>
            <a:tailEnd/>
          </a:ln>
        </p:spPr>
      </p:pic>
      <p:pic>
        <p:nvPicPr>
          <p:cNvPr id="21511" name="Picture 11" descr="009"/>
          <p:cNvPicPr>
            <a:picLocks noChangeAspect="1" noChangeArrowheads="1"/>
          </p:cNvPicPr>
          <p:nvPr/>
        </p:nvPicPr>
        <p:blipFill>
          <a:blip r:embed="rId6" cstate="email"/>
          <a:srcRect/>
          <a:stretch>
            <a:fillRect/>
          </a:stretch>
        </p:blipFill>
        <p:spPr bwMode="auto">
          <a:xfrm>
            <a:off x="4857752" y="4206866"/>
            <a:ext cx="3929090" cy="2455875"/>
          </a:xfrm>
          <a:prstGeom prst="rect">
            <a:avLst/>
          </a:prstGeom>
          <a:noFill/>
          <a:ln w="9525">
            <a:noFill/>
            <a:miter lim="800000"/>
            <a:headEnd/>
            <a:tailEnd/>
          </a:ln>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2000" fill="hold"/>
                                        <p:tgtEl>
                                          <p:spTgt spid="97282"/>
                                        </p:tgtEl>
                                        <p:attrNameLst>
                                          <p:attrName>ppt_w</p:attrName>
                                        </p:attrNameLst>
                                      </p:cBhvr>
                                      <p:tavLst>
                                        <p:tav tm="0">
                                          <p:val>
                                            <p:strVal val="#ppt_w"/>
                                          </p:val>
                                        </p:tav>
                                        <p:tav tm="100000">
                                          <p:val>
                                            <p:strVal val="#ppt_w"/>
                                          </p:val>
                                        </p:tav>
                                      </p:tavLst>
                                    </p:anim>
                                    <p:anim calcmode="lin" valueType="num">
                                      <p:cBhvr>
                                        <p:cTn id="8" dur="2000" fill="hold"/>
                                        <p:tgtEl>
                                          <p:spTgt spid="97282"/>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97282"/>
                                        </p:tgtEl>
                                        <p:attrNameLst>
                                          <p:attrName>ppt_x</p:attrName>
                                        </p:attrNameLst>
                                      </p:cBhvr>
                                      <p:tavLst>
                                        <p:tav tm="0">
                                          <p:val>
                                            <p:strVal val="#ppt_x-.4"/>
                                          </p:val>
                                        </p:tav>
                                        <p:tav tm="100000">
                                          <p:val>
                                            <p:strVal val="#ppt_x"/>
                                          </p:val>
                                        </p:tav>
                                      </p:tavLst>
                                    </p:anim>
                                    <p:anim calcmode="lin" valueType="num">
                                      <p:cBhvr>
                                        <p:cTn id="10" dur="2000" fill="hold"/>
                                        <p:tgtEl>
                                          <p:spTgt spid="97282"/>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nodePh="1">
                                  <p:stCondLst>
                                    <p:cond delay="0"/>
                                  </p:stCondLst>
                                  <p:endCondLst>
                                    <p:cond evt="begin" delay="0">
                                      <p:tn val="13"/>
                                    </p:cond>
                                  </p:endCondLst>
                                  <p:iterate type="lt">
                                    <p:tmPct val="10000"/>
                                  </p:iterate>
                                  <p:childTnLst>
                                    <p:set>
                                      <p:cBhvr>
                                        <p:cTn id="14" dur="1" fill="hold">
                                          <p:stCondLst>
                                            <p:cond delay="0"/>
                                          </p:stCondLst>
                                        </p:cTn>
                                        <p:tgtEl>
                                          <p:spTgt spid="97283">
                                            <p:txEl>
                                              <p:pRg st="0" end="0"/>
                                            </p:txEl>
                                          </p:spTgt>
                                        </p:tgtEl>
                                        <p:attrNameLst>
                                          <p:attrName>style.visibility</p:attrName>
                                        </p:attrNameLst>
                                      </p:cBhvr>
                                      <p:to>
                                        <p:strVal val="visible"/>
                                      </p:to>
                                    </p:set>
                                    <p:animEffect transition="in" filter="fade">
                                      <p:cBhvr>
                                        <p:cTn id="15" dur="500">
                                          <p:stCondLst>
                                            <p:cond delay="0"/>
                                          </p:stCondLst>
                                        </p:cTn>
                                        <p:tgtEl>
                                          <p:spTgt spid="97283">
                                            <p:txEl>
                                              <p:pRg st="0" end="0"/>
                                            </p:txEl>
                                          </p:spTgt>
                                        </p:tgtEl>
                                      </p:cBhvr>
                                    </p:animEffect>
                                    <p:anim calcmode="lin" valueType="num">
                                      <p:cBhvr>
                                        <p:cTn id="16" dur="500" fill="hold">
                                          <p:stCondLst>
                                            <p:cond delay="0"/>
                                          </p:stCondLst>
                                        </p:cTn>
                                        <p:tgtEl>
                                          <p:spTgt spid="97283">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9728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857224" y="5643578"/>
            <a:ext cx="7786742" cy="1071570"/>
          </a:xfrm>
        </p:spPr>
        <p:txBody>
          <a:bodyPr>
            <a:normAutofit/>
          </a:bodyPr>
          <a:lstStyle/>
          <a:p>
            <a:pPr algn="ctr" eaLnBrk="1" hangingPunct="1">
              <a:defRPr/>
            </a:pPr>
            <a:r>
              <a:rPr lang="ru-RU" sz="4800" dirty="0" smtClean="0">
                <a:solidFill>
                  <a:schemeClr val="bg1"/>
                </a:solidFill>
              </a:rPr>
              <a:t>Будьте  здоровы!!!</a:t>
            </a:r>
          </a:p>
        </p:txBody>
      </p:sp>
      <p:sp>
        <p:nvSpPr>
          <p:cNvPr id="15" name="Рисунок 14"/>
          <p:cNvSpPr>
            <a:spLocks noGrp="1"/>
          </p:cNvSpPr>
          <p:nvPr>
            <p:ph type="pic" idx="1"/>
          </p:nvPr>
        </p:nvSpPr>
        <p:spPr>
          <a:xfrm>
            <a:off x="1792288" y="2000239"/>
            <a:ext cx="5486400" cy="3071835"/>
          </a:xfrm>
        </p:spPr>
      </p:sp>
      <p:sp>
        <p:nvSpPr>
          <p:cNvPr id="16" name="TextBox 15"/>
          <p:cNvSpPr txBox="1"/>
          <p:nvPr/>
        </p:nvSpPr>
        <p:spPr>
          <a:xfrm>
            <a:off x="1071538" y="142852"/>
            <a:ext cx="6715172" cy="1754326"/>
          </a:xfrm>
          <a:prstGeom prst="rect">
            <a:avLst/>
          </a:prstGeom>
          <a:noFill/>
        </p:spPr>
        <p:txBody>
          <a:bodyPr wrap="square" rtlCol="0">
            <a:spAutoFit/>
          </a:bodyPr>
          <a:lstStyle/>
          <a:p>
            <a:pPr algn="ctr"/>
            <a:r>
              <a:rPr lang="ru-RU" sz="3600" dirty="0" smtClean="0">
                <a:solidFill>
                  <a:srgbClr val="FFFF00"/>
                </a:solidFill>
              </a:rPr>
              <a:t>Берегите зубы!</a:t>
            </a:r>
          </a:p>
          <a:p>
            <a:pPr algn="ctr"/>
            <a:r>
              <a:rPr lang="ru-RU" sz="3600" dirty="0" smtClean="0">
                <a:solidFill>
                  <a:srgbClr val="FFFF00"/>
                </a:solidFill>
              </a:rPr>
              <a:t> Здоровые зубы – залог здоровья всего организма!</a:t>
            </a:r>
            <a:endParaRPr lang="ru-RU" sz="3600" dirty="0">
              <a:solidFill>
                <a:srgbClr val="FFFF00"/>
              </a:solidFill>
            </a:endParaRPr>
          </a:p>
        </p:txBody>
      </p:sp>
      <p:pic>
        <p:nvPicPr>
          <p:cNvPr id="7170" name="Picture 2" descr="H:\1267040138_1262951467_1256579694_monopo3_12.jpg"/>
          <p:cNvPicPr>
            <a:picLocks noChangeAspect="1" noChangeArrowheads="1"/>
          </p:cNvPicPr>
          <p:nvPr/>
        </p:nvPicPr>
        <p:blipFill>
          <a:blip r:embed="rId3" cstate="print"/>
          <a:srcRect/>
          <a:stretch>
            <a:fillRect/>
          </a:stretch>
        </p:blipFill>
        <p:spPr bwMode="auto">
          <a:xfrm>
            <a:off x="1643042" y="2000240"/>
            <a:ext cx="5857916" cy="3786214"/>
          </a:xfrm>
          <a:prstGeom prst="rect">
            <a:avLst/>
          </a:prstGeom>
          <a:noFill/>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fade">
                                      <p:cBhvr>
                                        <p:cTn id="7" dur="768" decel="100000"/>
                                        <p:tgtEl>
                                          <p:spTgt spid="91138"/>
                                        </p:tgtEl>
                                      </p:cBhvr>
                                    </p:animEffect>
                                    <p:animScale>
                                      <p:cBhvr>
                                        <p:cTn id="8" dur="768" decel="100000"/>
                                        <p:tgtEl>
                                          <p:spTgt spid="91138"/>
                                        </p:tgtEl>
                                      </p:cBhvr>
                                      <p:from x="10000" y="10000"/>
                                      <p:to x="200000" y="450000"/>
                                    </p:animScale>
                                    <p:animScale>
                                      <p:cBhvr>
                                        <p:cTn id="9" dur="1230" accel="100000" fill="hold">
                                          <p:stCondLst>
                                            <p:cond delay="768"/>
                                          </p:stCondLst>
                                        </p:cTn>
                                        <p:tgtEl>
                                          <p:spTgt spid="91138"/>
                                        </p:tgtEl>
                                      </p:cBhvr>
                                      <p:from x="200000" y="450000"/>
                                      <p:to x="100000" y="100000"/>
                                    </p:animScale>
                                    <p:set>
                                      <p:cBhvr>
                                        <p:cTn id="10" dur="768" fill="hold"/>
                                        <p:tgtEl>
                                          <p:spTgt spid="91138"/>
                                        </p:tgtEl>
                                        <p:attrNameLst>
                                          <p:attrName>ppt_x</p:attrName>
                                        </p:attrNameLst>
                                      </p:cBhvr>
                                      <p:to>
                                        <p:strVal val="(0.5)"/>
                                      </p:to>
                                    </p:set>
                                    <p:anim from="(0.5)" to="(#ppt_x)" calcmode="lin" valueType="num">
                                      <p:cBhvr>
                                        <p:cTn id="11" dur="1230" accel="100000" fill="hold">
                                          <p:stCondLst>
                                            <p:cond delay="768"/>
                                          </p:stCondLst>
                                        </p:cTn>
                                        <p:tgtEl>
                                          <p:spTgt spid="91138"/>
                                        </p:tgtEl>
                                        <p:attrNameLst>
                                          <p:attrName>ppt_x</p:attrName>
                                        </p:attrNameLst>
                                      </p:cBhvr>
                                    </p:anim>
                                    <p:set>
                                      <p:cBhvr>
                                        <p:cTn id="12" dur="768" fill="hold"/>
                                        <p:tgtEl>
                                          <p:spTgt spid="91138"/>
                                        </p:tgtEl>
                                        <p:attrNameLst>
                                          <p:attrName>ppt_y</p:attrName>
                                        </p:attrNameLst>
                                      </p:cBhvr>
                                      <p:to>
                                        <p:strVal val="(#ppt_y+0.4)"/>
                                      </p:to>
                                    </p:set>
                                    <p:anim from="(#ppt_y+0.4)" to="(#ppt_y)" calcmode="lin" valueType="num">
                                      <p:cBhvr>
                                        <p:cTn id="13" dur="1230" accel="100000" fill="hold">
                                          <p:stCondLst>
                                            <p:cond delay="768"/>
                                          </p:stCondLst>
                                        </p:cTn>
                                        <p:tgtEl>
                                          <p:spTgt spid="9113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25536"/>
          </a:xfrm>
        </p:spPr>
        <p:txBody>
          <a:bodyPr>
            <a:noAutofit/>
          </a:bodyPr>
          <a:lstStyle/>
          <a:p>
            <a:r>
              <a:rPr lang="ru-RU" sz="3600" dirty="0" smtClean="0">
                <a:solidFill>
                  <a:srgbClr val="FFFF00"/>
                </a:solidFill>
              </a:rPr>
              <a:t/>
            </a:r>
            <a:br>
              <a:rPr lang="ru-RU" sz="3600" dirty="0" smtClean="0">
                <a:solidFill>
                  <a:srgbClr val="FFFF00"/>
                </a:solidFill>
              </a:rPr>
            </a:br>
            <a:r>
              <a:rPr lang="ru-RU" sz="3600" dirty="0" smtClean="0">
                <a:solidFill>
                  <a:srgbClr val="FFFF00"/>
                </a:solidFill>
              </a:rPr>
              <a:t>Ответы на эти вопросы мы сможем найти только в стране Зубастиков.</a:t>
            </a:r>
            <a:br>
              <a:rPr lang="ru-RU" sz="3600" dirty="0" smtClean="0">
                <a:solidFill>
                  <a:srgbClr val="FFFF00"/>
                </a:solidFill>
              </a:rPr>
            </a:br>
            <a:r>
              <a:rPr lang="ru-RU" sz="3600" dirty="0" smtClean="0">
                <a:solidFill>
                  <a:srgbClr val="FFFF00"/>
                </a:solidFill>
              </a:rPr>
              <a:t> Ну что, ребята, в путь? </a:t>
            </a:r>
            <a:endParaRPr lang="ru-RU" sz="3600" dirty="0">
              <a:solidFill>
                <a:srgbClr val="FFFF00"/>
              </a:solidFill>
            </a:endParaRPr>
          </a:p>
        </p:txBody>
      </p:sp>
      <p:pic>
        <p:nvPicPr>
          <p:cNvPr id="6" name="Picture 7" descr="27000"/>
          <p:cNvPicPr>
            <a:picLocks noGrp="1" noChangeAspect="1" noChangeArrowheads="1"/>
          </p:cNvPicPr>
          <p:nvPr>
            <p:ph idx="1"/>
          </p:nvPr>
        </p:nvPicPr>
        <p:blipFill>
          <a:blip r:embed="rId3" cstate="email"/>
          <a:srcRect/>
          <a:stretch>
            <a:fillRect/>
          </a:stretch>
        </p:blipFill>
        <p:spPr bwMode="auto">
          <a:xfrm>
            <a:off x="1785918" y="2214554"/>
            <a:ext cx="5572164" cy="4071966"/>
          </a:xfrm>
          <a:prstGeom prst="rect">
            <a:avLst/>
          </a:prstGeom>
          <a:noFill/>
          <a:ln w="9525">
            <a:noFill/>
            <a:miter lim="800000"/>
            <a:headEnd/>
            <a:tailEnd/>
          </a:ln>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style.rotation</p:attrName>
                                        </p:attrNameLst>
                                      </p:cBhvr>
                                      <p:tavLst>
                                        <p:tav tm="0">
                                          <p:val>
                                            <p:fltVal val="720"/>
                                          </p:val>
                                        </p:tav>
                                        <p:tav tm="100000">
                                          <p:val>
                                            <p:fltVal val="0"/>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0"/>
          </a:xfrm>
        </p:spPr>
        <p:txBody>
          <a:bodyPr/>
          <a:lstStyle/>
          <a:p>
            <a:r>
              <a:rPr lang="ru-RU" dirty="0" smtClean="0">
                <a:solidFill>
                  <a:schemeClr val="bg1"/>
                </a:solidFill>
              </a:rPr>
              <a:t>1. Как устроен наш зубик?</a:t>
            </a:r>
            <a:endParaRPr lang="ru-RU" dirty="0">
              <a:solidFill>
                <a:schemeClr val="bg1"/>
              </a:solidFill>
            </a:endParaRPr>
          </a:p>
        </p:txBody>
      </p:sp>
      <p:pic>
        <p:nvPicPr>
          <p:cNvPr id="8" name="Picture 9" descr="teeth-pic"/>
          <p:cNvPicPr>
            <a:picLocks noGrp="1" noChangeAspect="1" noChangeArrowheads="1"/>
          </p:cNvPicPr>
          <p:nvPr>
            <p:ph idx="1"/>
          </p:nvPr>
        </p:nvPicPr>
        <p:blipFill>
          <a:blip r:embed="rId3" cstate="print"/>
          <a:srcRect/>
          <a:stretch>
            <a:fillRect/>
          </a:stretch>
        </p:blipFill>
        <p:spPr bwMode="auto">
          <a:xfrm>
            <a:off x="1928794" y="1500174"/>
            <a:ext cx="5214974" cy="4857784"/>
          </a:xfrm>
          <a:prstGeom prst="rect">
            <a:avLst/>
          </a:prstGeom>
          <a:noFill/>
          <a:ln w="9525">
            <a:noFill/>
            <a:miter lim="800000"/>
            <a:headEnd/>
            <a:tailEnd/>
          </a:ln>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000" fill="hold"/>
                                        <p:tgtEl>
                                          <p:spTgt spid="8"/>
                                        </p:tgtEl>
                                        <p:attrNameLst>
                                          <p:attrName>ppt_w</p:attrName>
                                        </p:attrNameLst>
                                      </p:cBhvr>
                                      <p:tavLst>
                                        <p:tav tm="0">
                                          <p:val>
                                            <p:strVal val="#ppt_w*0.70"/>
                                          </p:val>
                                        </p:tav>
                                        <p:tav tm="100000">
                                          <p:val>
                                            <p:strVal val="#ppt_w"/>
                                          </p:val>
                                        </p:tav>
                                      </p:tavLst>
                                    </p:anim>
                                    <p:anim calcmode="lin" valueType="num">
                                      <p:cBhvr>
                                        <p:cTn id="16" dur="2000" fill="hold"/>
                                        <p:tgtEl>
                                          <p:spTgt spid="8"/>
                                        </p:tgtEl>
                                        <p:attrNameLst>
                                          <p:attrName>ppt_h</p:attrName>
                                        </p:attrNameLst>
                                      </p:cBhvr>
                                      <p:tavLst>
                                        <p:tav tm="0">
                                          <p:val>
                                            <p:strVal val="#ppt_h"/>
                                          </p:val>
                                        </p:tav>
                                        <p:tav tm="100000">
                                          <p:val>
                                            <p:strVal val="#ppt_h"/>
                                          </p:val>
                                        </p:tav>
                                      </p:tavLst>
                                    </p:anim>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42852"/>
            <a:ext cx="8229600" cy="1439850"/>
          </a:xfrm>
        </p:spPr>
        <p:txBody>
          <a:bodyPr>
            <a:noAutofit/>
          </a:bodyPr>
          <a:lstStyle/>
          <a:p>
            <a:r>
              <a:rPr lang="ru-RU" sz="3200" dirty="0" smtClean="0">
                <a:solidFill>
                  <a:schemeClr val="bg1"/>
                </a:solidFill>
              </a:rPr>
              <a:t>Зубы – это сложные механизмы.</a:t>
            </a:r>
            <a:br>
              <a:rPr lang="ru-RU" sz="3200" dirty="0" smtClean="0">
                <a:solidFill>
                  <a:schemeClr val="bg1"/>
                </a:solidFill>
              </a:rPr>
            </a:br>
            <a:r>
              <a:rPr lang="ru-RU" sz="3200" dirty="0" smtClean="0">
                <a:solidFill>
                  <a:schemeClr val="bg1"/>
                </a:solidFill>
              </a:rPr>
              <a:t> А какие механизмы легче разрушить: простые или сложные?</a:t>
            </a:r>
            <a:endParaRPr lang="ru-RU" sz="3200" dirty="0">
              <a:solidFill>
                <a:schemeClr val="bg1"/>
              </a:solidFill>
            </a:endParaRPr>
          </a:p>
        </p:txBody>
      </p:sp>
      <p:pic>
        <p:nvPicPr>
          <p:cNvPr id="3074" name="Picture 2" descr="C:\Users\Любовь\Desktop\маме зубки!\anatomia_zuba.jpg"/>
          <p:cNvPicPr>
            <a:picLocks noGrp="1" noChangeAspect="1" noChangeArrowheads="1"/>
          </p:cNvPicPr>
          <p:nvPr>
            <p:ph sz="half" idx="1"/>
          </p:nvPr>
        </p:nvPicPr>
        <p:blipFill>
          <a:blip r:embed="rId3" cstate="print"/>
          <a:srcRect/>
          <a:stretch>
            <a:fillRect/>
          </a:stretch>
        </p:blipFill>
        <p:spPr bwMode="auto">
          <a:xfrm>
            <a:off x="857224" y="1785926"/>
            <a:ext cx="3500462" cy="4357718"/>
          </a:xfrm>
          <a:prstGeom prst="rect">
            <a:avLst/>
          </a:prstGeom>
          <a:noFill/>
        </p:spPr>
      </p:pic>
      <p:pic>
        <p:nvPicPr>
          <p:cNvPr id="1026" name="Picture 2" descr="H:\Новая папка\39388.jpg"/>
          <p:cNvPicPr>
            <a:picLocks noGrp="1" noChangeAspect="1" noChangeArrowheads="1"/>
          </p:cNvPicPr>
          <p:nvPr>
            <p:ph sz="half" idx="2"/>
          </p:nvPr>
        </p:nvPicPr>
        <p:blipFill>
          <a:blip r:embed="rId4" cstate="email"/>
          <a:srcRect/>
          <a:stretch>
            <a:fillRect/>
          </a:stretch>
        </p:blipFill>
        <p:spPr bwMode="auto">
          <a:xfrm>
            <a:off x="4857752" y="3929066"/>
            <a:ext cx="3571900" cy="2214578"/>
          </a:xfrm>
          <a:prstGeom prst="rect">
            <a:avLst/>
          </a:prstGeom>
          <a:noFill/>
        </p:spPr>
      </p:pic>
      <p:pic>
        <p:nvPicPr>
          <p:cNvPr id="1027" name="Picture 3" descr="H:\Новая папка\589120.pozarnaj_masina.jpg"/>
          <p:cNvPicPr>
            <a:picLocks noChangeAspect="1" noChangeArrowheads="1"/>
          </p:cNvPicPr>
          <p:nvPr/>
        </p:nvPicPr>
        <p:blipFill>
          <a:blip r:embed="rId5" cstate="email"/>
          <a:srcRect/>
          <a:stretch>
            <a:fillRect/>
          </a:stretch>
        </p:blipFill>
        <p:spPr bwMode="auto">
          <a:xfrm>
            <a:off x="5357818" y="1785926"/>
            <a:ext cx="2500330" cy="2071687"/>
          </a:xfrm>
          <a:prstGeom prst="rect">
            <a:avLst/>
          </a:prstGeom>
          <a:noFill/>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ppt_x</p:attrName>
                                        </p:attrNameLst>
                                      </p:cBhvr>
                                      <p:tavLst>
                                        <p:tav tm="0">
                                          <p:val>
                                            <p:strVal val="#ppt_x-.2"/>
                                          </p:val>
                                        </p:tav>
                                        <p:tav tm="100000">
                                          <p:val>
                                            <p:strVal val="#ppt_x"/>
                                          </p:val>
                                        </p:tav>
                                      </p:tavLst>
                                    </p:anim>
                                    <p:anim calcmode="lin" valueType="num">
                                      <p:cBhvr>
                                        <p:cTn id="8" dur="5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additive="base">
                                        <p:cTn id="14" dur="2000" fill="hold"/>
                                        <p:tgtEl>
                                          <p:spTgt spid="3074"/>
                                        </p:tgtEl>
                                        <p:attrNameLst>
                                          <p:attrName>ppt_x</p:attrName>
                                        </p:attrNameLst>
                                      </p:cBhvr>
                                      <p:tavLst>
                                        <p:tav tm="0">
                                          <p:val>
                                            <p:strVal val="#ppt_x"/>
                                          </p:val>
                                        </p:tav>
                                        <p:tav tm="100000">
                                          <p:val>
                                            <p:strVal val="#ppt_x"/>
                                          </p:val>
                                        </p:tav>
                                      </p:tavLst>
                                    </p:anim>
                                    <p:anim calcmode="lin" valueType="num">
                                      <p:cBhvr additive="base">
                                        <p:cTn id="15" dur="20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fade">
                                      <p:cBhvr>
                                        <p:cTn id="20" dur="2000"/>
                                        <p:tgtEl>
                                          <p:spTgt spid="1027"/>
                                        </p:tgtEl>
                                      </p:cBhvr>
                                    </p:animEffect>
                                    <p:anim calcmode="lin" valueType="num">
                                      <p:cBhvr>
                                        <p:cTn id="21" dur="2000" fill="hold"/>
                                        <p:tgtEl>
                                          <p:spTgt spid="1027"/>
                                        </p:tgtEl>
                                        <p:attrNameLst>
                                          <p:attrName>style.rotation</p:attrName>
                                        </p:attrNameLst>
                                      </p:cBhvr>
                                      <p:tavLst>
                                        <p:tav tm="0">
                                          <p:val>
                                            <p:fltVal val="720"/>
                                          </p:val>
                                        </p:tav>
                                        <p:tav tm="100000">
                                          <p:val>
                                            <p:fltVal val="0"/>
                                          </p:val>
                                        </p:tav>
                                      </p:tavLst>
                                    </p:anim>
                                    <p:anim calcmode="lin" valueType="num">
                                      <p:cBhvr>
                                        <p:cTn id="22" dur="2000" fill="hold"/>
                                        <p:tgtEl>
                                          <p:spTgt spid="1027"/>
                                        </p:tgtEl>
                                        <p:attrNameLst>
                                          <p:attrName>ppt_h</p:attrName>
                                        </p:attrNameLst>
                                      </p:cBhvr>
                                      <p:tavLst>
                                        <p:tav tm="0">
                                          <p:val>
                                            <p:fltVal val="0"/>
                                          </p:val>
                                        </p:tav>
                                        <p:tav tm="100000">
                                          <p:val>
                                            <p:strVal val="#ppt_h"/>
                                          </p:val>
                                        </p:tav>
                                      </p:tavLst>
                                    </p:anim>
                                    <p:anim calcmode="lin" valueType="num">
                                      <p:cBhvr>
                                        <p:cTn id="23" dur="2000" fill="hold"/>
                                        <p:tgtEl>
                                          <p:spTgt spid="1027"/>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nodeType="clickEffect">
                                  <p:stCondLst>
                                    <p:cond delay="0"/>
                                  </p:stCondLst>
                                  <p:iterate type="lt">
                                    <p:tmPct val="10000"/>
                                  </p:iterate>
                                  <p:childTnLst>
                                    <p:set>
                                      <p:cBhvr>
                                        <p:cTn id="27" dur="1" fill="hold">
                                          <p:stCondLst>
                                            <p:cond delay="0"/>
                                          </p:stCondLst>
                                        </p:cTn>
                                        <p:tgtEl>
                                          <p:spTgt spid="1026"/>
                                        </p:tgtEl>
                                        <p:attrNameLst>
                                          <p:attrName>style.visibility</p:attrName>
                                        </p:attrNameLst>
                                      </p:cBhvr>
                                      <p:to>
                                        <p:strVal val="visible"/>
                                      </p:to>
                                    </p:set>
                                    <p:anim by="(-#ppt_w*2)" calcmode="lin" valueType="num">
                                      <p:cBhvr rctx="PPT">
                                        <p:cTn id="28" dur="1000" autoRev="1" fill="hold">
                                          <p:stCondLst>
                                            <p:cond delay="0"/>
                                          </p:stCondLst>
                                        </p:cTn>
                                        <p:tgtEl>
                                          <p:spTgt spid="1026"/>
                                        </p:tgtEl>
                                        <p:attrNameLst>
                                          <p:attrName>ppt_w</p:attrName>
                                        </p:attrNameLst>
                                      </p:cBhvr>
                                    </p:anim>
                                    <p:anim by="(#ppt_w*0.50)" calcmode="lin" valueType="num">
                                      <p:cBhvr>
                                        <p:cTn id="29" dur="1000" decel="50000" autoRev="1" fill="hold">
                                          <p:stCondLst>
                                            <p:cond delay="0"/>
                                          </p:stCondLst>
                                        </p:cTn>
                                        <p:tgtEl>
                                          <p:spTgt spid="1026"/>
                                        </p:tgtEl>
                                        <p:attrNameLst>
                                          <p:attrName>ppt_x</p:attrName>
                                        </p:attrNameLst>
                                      </p:cBhvr>
                                    </p:anim>
                                    <p:anim from="(-#ppt_h/2)" to="(#ppt_y)" calcmode="lin" valueType="num">
                                      <p:cBhvr>
                                        <p:cTn id="30" dur="2000" fill="hold">
                                          <p:stCondLst>
                                            <p:cond delay="0"/>
                                          </p:stCondLst>
                                        </p:cTn>
                                        <p:tgtEl>
                                          <p:spTgt spid="1026"/>
                                        </p:tgtEl>
                                        <p:attrNameLst>
                                          <p:attrName>ppt_y</p:attrName>
                                        </p:attrNameLst>
                                      </p:cBhvr>
                                    </p:anim>
                                    <p:animRot by="21600000">
                                      <p:cBhvr>
                                        <p:cTn id="31" dur="2000" fill="hold">
                                          <p:stCondLst>
                                            <p:cond delay="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0034" y="285728"/>
            <a:ext cx="8229600" cy="1785950"/>
          </a:xfrm>
        </p:spPr>
        <p:txBody>
          <a:bodyPr>
            <a:noAutofit/>
          </a:bodyPr>
          <a:lstStyle/>
          <a:p>
            <a:r>
              <a:rPr lang="ru-RU" sz="3600" dirty="0" smtClean="0">
                <a:solidFill>
                  <a:schemeClr val="bg1"/>
                </a:solidFill>
              </a:rPr>
              <a:t>Самые важные наблюдения мы будем записывать в наш «Дневник путешественников».</a:t>
            </a:r>
            <a:endParaRPr lang="ru-RU" sz="3600" dirty="0">
              <a:solidFill>
                <a:schemeClr val="bg1"/>
              </a:solidFill>
            </a:endParaRPr>
          </a:p>
        </p:txBody>
      </p:sp>
      <p:sp>
        <p:nvSpPr>
          <p:cNvPr id="6" name="Содержимое 5"/>
          <p:cNvSpPr>
            <a:spLocks noGrp="1"/>
          </p:cNvSpPr>
          <p:nvPr>
            <p:ph sz="half" idx="2"/>
          </p:nvPr>
        </p:nvSpPr>
        <p:spPr>
          <a:xfrm>
            <a:off x="4648200" y="2285992"/>
            <a:ext cx="4038600" cy="3840171"/>
          </a:xfrm>
        </p:spPr>
        <p:txBody>
          <a:bodyPr>
            <a:normAutofit fontScale="92500" lnSpcReduction="20000"/>
          </a:bodyPr>
          <a:lstStyle/>
          <a:p>
            <a:endParaRPr lang="ru-RU" dirty="0" smtClean="0"/>
          </a:p>
          <a:p>
            <a:pPr>
              <a:buNone/>
            </a:pPr>
            <a:r>
              <a:rPr lang="ru-RU" sz="4800" dirty="0" smtClean="0">
                <a:solidFill>
                  <a:srgbClr val="FFFF00"/>
                </a:solidFill>
              </a:rPr>
              <a:t>  Зубы – это сложные механизмы, которые легко можно разрушить. </a:t>
            </a:r>
            <a:endParaRPr lang="ru-RU" sz="4800" dirty="0">
              <a:solidFill>
                <a:srgbClr val="FFFF00"/>
              </a:solidFill>
            </a:endParaRPr>
          </a:p>
        </p:txBody>
      </p:sp>
      <p:pic>
        <p:nvPicPr>
          <p:cNvPr id="7" name="Picture 4" descr="C:\Users\1\Pictures\КАРТИНКИ\АНИМИРОВАННЫЕ КАРТИНКИ\1 (363).gif"/>
          <p:cNvPicPr>
            <a:picLocks noGrp="1" noChangeAspect="1" noChangeArrowheads="1" noCrop="1"/>
          </p:cNvPicPr>
          <p:nvPr>
            <p:ph sz="half" idx="1"/>
          </p:nvPr>
        </p:nvPicPr>
        <p:blipFill>
          <a:blip r:embed="rId3" cstate="email"/>
          <a:srcRect/>
          <a:stretch>
            <a:fillRect/>
          </a:stretch>
        </p:blipFill>
        <p:spPr bwMode="auto">
          <a:xfrm>
            <a:off x="1428728" y="3000372"/>
            <a:ext cx="2643206" cy="223655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strVal val="#ppt_w*0.70"/>
                                          </p:val>
                                        </p:tav>
                                        <p:tav tm="100000">
                                          <p:val>
                                            <p:strVal val="#ppt_w"/>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animEffect transition="in" filter="fad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p:cTn id="20" dur="5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1" dur="50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1101</TotalTime>
  <Words>1084</Words>
  <Application>Microsoft Office PowerPoint</Application>
  <PresentationFormat>Экран (4:3)</PresentationFormat>
  <Paragraphs>171</Paragraphs>
  <Slides>54</Slides>
  <Notes>48</Notes>
  <HiddenSlides>0</HiddenSlides>
  <MMClips>0</MMClips>
  <ScaleCrop>false</ScaleCrop>
  <HeadingPairs>
    <vt:vector size="4" baseType="variant">
      <vt:variant>
        <vt:lpstr>Тема</vt:lpstr>
      </vt:variant>
      <vt:variant>
        <vt:i4>1</vt:i4>
      </vt:variant>
      <vt:variant>
        <vt:lpstr>Заголовки слайдов</vt:lpstr>
      </vt:variant>
      <vt:variant>
        <vt:i4>54</vt:i4>
      </vt:variant>
    </vt:vector>
  </HeadingPairs>
  <TitlesOfParts>
    <vt:vector size="55" baseType="lpstr">
      <vt:lpstr>Тема Office</vt:lpstr>
      <vt:lpstr>Слайд 1</vt:lpstr>
      <vt:lpstr>Слайд 2</vt:lpstr>
      <vt:lpstr>Слайд 3</vt:lpstr>
      <vt:lpstr> Незнайка очень любит есть сладости и не согласен с  доктором Айболитом, что так он не бережёт свои зубы. Да и зачем их беречь?!  </vt:lpstr>
      <vt:lpstr>  Чтобы рассудить спор Айболита и Незнайки «Надо ли беречь зубы и почему?», мы должны сначала узнать: </vt:lpstr>
      <vt:lpstr> Ответы на эти вопросы мы сможем найти только в стране Зубастиков.  Ну что, ребята, в путь? </vt:lpstr>
      <vt:lpstr>1. Как устроен наш зубик?</vt:lpstr>
      <vt:lpstr>Зубы – это сложные механизмы.  А какие механизмы легче разрушить: простые или сложные?</vt:lpstr>
      <vt:lpstr>Самые важные наблюдения мы будем записывать в наш «Дневник путешественников».</vt:lpstr>
      <vt:lpstr>2. Какие бывают зубы?</vt:lpstr>
      <vt:lpstr>Слайд 11</vt:lpstr>
      <vt:lpstr>Какие ещё бывают зубы?</vt:lpstr>
      <vt:lpstr>Молочные зубы</vt:lpstr>
      <vt:lpstr>Постоянные зубы</vt:lpstr>
      <vt:lpstr>Слайд 15</vt:lpstr>
      <vt:lpstr>3. Для чего нужны человеку зубы?</vt:lpstr>
      <vt:lpstr>Слайд 17</vt:lpstr>
      <vt:lpstr>Когда у вас выпадали зубы, какой была ваша речь? Все ли звуки вы могли произносить? </vt:lpstr>
      <vt:lpstr>Слайд 19</vt:lpstr>
      <vt:lpstr>Здоровые зубы – здоровый желудок</vt:lpstr>
      <vt:lpstr>4. Почему зубы болят и что с ними происходит? </vt:lpstr>
      <vt:lpstr>Слайд 22</vt:lpstr>
      <vt:lpstr>зубной налёт + сахар = кислота кислота + эмаль зуба = кариес</vt:lpstr>
      <vt:lpstr>Почему появляется кариес?</vt:lpstr>
      <vt:lpstr>Слайд 25</vt:lpstr>
      <vt:lpstr>Какие продукты навредили этим зубикам?</vt:lpstr>
      <vt:lpstr>Продукты, вредные для зубов.</vt:lpstr>
      <vt:lpstr>Что происходит с зубами, если их не беречь?</vt:lpstr>
      <vt:lpstr>Человек испытывает сначала ноющую, потом пульсирующую боль, появляется неприятный запах изо рта, опухоль щеки, некрасивая улыбка, возможно воспаление лицевого нерва. Если зуб не лечить, то инфекция поразит весь организм: возникнут желудочно-кишечные заболевания, воспаление головного мозга, смерть. </vt:lpstr>
      <vt:lpstr>Слайд 30</vt:lpstr>
      <vt:lpstr>Ребята, вот и закончилось наше путешествие в страну Зубастиков. В нашем «Дневнике путешественников» много мудрых записей. Они помогут вам рассудить спор доктора Айболита и Незнайки «Надо ли беречь зубы и почему?». Кто же прав, Айболит или Незнайка? Почему?</vt:lpstr>
      <vt:lpstr>Здоровые зубы - это</vt:lpstr>
      <vt:lpstr>Здоровые зубы – залог здоровья всего организма.</vt:lpstr>
      <vt:lpstr>Здоровые зубы – залог здоровья всего организма.</vt:lpstr>
      <vt:lpstr>Советы доктора Айболита.</vt:lpstr>
      <vt:lpstr> Соблюдайте правила  ухода за зубами</vt:lpstr>
      <vt:lpstr>Как правильно чистить зубы? </vt:lpstr>
      <vt:lpstr>Слайд 38</vt:lpstr>
      <vt:lpstr>Наружные поверхности зубов:</vt:lpstr>
      <vt:lpstr>Внутренние поверхности передних зубов:</vt:lpstr>
      <vt:lpstr>Жевательные поверхности зубов: </vt:lpstr>
      <vt:lpstr>Советы </vt:lpstr>
      <vt:lpstr>2. Полощи полость рта после приёма пищи тёплой кипячёной водой (можно использовать элексиры, спреи, бальзамы, ополаскиватели для полости рта). </vt:lpstr>
      <vt:lpstr>Слайд 44</vt:lpstr>
      <vt:lpstr>Слайд 45</vt:lpstr>
      <vt:lpstr>Индивидуальные средства     по уходу за зубами.</vt:lpstr>
      <vt:lpstr>3. Ешь полезные для здоровья зубов продукты: свежие овощи, морские продукты, фрукты, черный хлеб, зеленый чай, орехи, молочные продукты.</vt:lpstr>
      <vt:lpstr>4. Посещайте стоматолога 2 раза в год.</vt:lpstr>
      <vt:lpstr>Соблюдай правила безопасности.</vt:lpstr>
      <vt:lpstr>1. Будь осторожен при катании на велосипедах, санках, коньках.</vt:lpstr>
      <vt:lpstr>2. Веди себя спокойно в общественных местах: не толкай соседа по парте, не дерись, не ставь подножки.</vt:lpstr>
      <vt:lpstr>3. Не открывай зубами бутылки и не бери в рот посторонние предметы (ручки, карандаши, металлические предметы).</vt:lpstr>
      <vt:lpstr>4. Не грызите орехи, леденцы и другие твёрдые продукты.</vt:lpstr>
      <vt:lpstr>Будьте  здоровы!!!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Любовь</dc:creator>
  <cp:lastModifiedBy>Катеринка</cp:lastModifiedBy>
  <cp:revision>132</cp:revision>
  <dcterms:created xsi:type="dcterms:W3CDTF">2010-07-08T14:19:00Z</dcterms:created>
  <dcterms:modified xsi:type="dcterms:W3CDTF">2010-10-25T18:42:41Z</dcterms:modified>
</cp:coreProperties>
</file>